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1" r:id="rId3"/>
    <p:sldId id="280" r:id="rId4"/>
    <p:sldId id="279" r:id="rId5"/>
    <p:sldId id="278" r:id="rId6"/>
    <p:sldId id="277" r:id="rId7"/>
    <p:sldId id="276" r:id="rId8"/>
    <p:sldId id="275" r:id="rId9"/>
    <p:sldId id="274" r:id="rId10"/>
    <p:sldId id="273" r:id="rId11"/>
    <p:sldId id="272" r:id="rId12"/>
    <p:sldId id="271" r:id="rId13"/>
    <p:sldId id="270" r:id="rId14"/>
    <p:sldId id="269" r:id="rId15"/>
    <p:sldId id="268" r:id="rId16"/>
    <p:sldId id="267" r:id="rId17"/>
    <p:sldId id="266" r:id="rId18"/>
    <p:sldId id="262" r:id="rId19"/>
    <p:sldId id="265" r:id="rId20"/>
    <p:sldId id="264" r:id="rId21"/>
    <p:sldId id="263" r:id="rId22"/>
    <p:sldId id="261" r:id="rId23"/>
    <p:sldId id="260" r:id="rId24"/>
    <p:sldId id="259" r:id="rId25"/>
    <p:sldId id="258" r:id="rId26"/>
    <p:sldId id="257" r:id="rId27"/>
    <p:sldId id="282" r:id="rId28"/>
    <p:sldId id="285" r:id="rId29"/>
    <p:sldId id="284" r:id="rId30"/>
    <p:sldId id="28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13EA7-2023-485F-86E3-2D62BBC059B8}" type="datetimeFigureOut">
              <a:rPr lang="pt-BR" smtClean="0"/>
              <a:t>20/12/2022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761F6-FE69-4B4B-9E8A-5BD9AAB69851}" type="slidenum">
              <a:rPr lang="pt-BR" smtClean="0"/>
              <a:t>‹nº›</a:t>
            </a:fld>
            <a:endParaRPr lang="pt-BR"/>
          </a:p>
        </p:txBody>
      </p:sp>
    </p:spTree>
    <p:extLst>
      <p:ext uri="{BB962C8B-B14F-4D97-AF65-F5344CB8AC3E}">
        <p14:creationId xmlns:p14="http://schemas.microsoft.com/office/powerpoint/2010/main" val="98765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pt-BR"/>
              <a:t>Clique para editar o título Mestre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56195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E96BEB3-A1ED-493A-B04E-8D6BD64803A0}" type="datetimeFigureOut">
              <a:rPr lang="pt-BR" smtClean="0"/>
              <a:t>20/12/2022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44740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902972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pt-BR"/>
              <a:t>Editar estilos de texto Mestre</a:t>
            </a:r>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846955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pt-BR"/>
              <a:t>Editar estilos de texto Mestre</a:t>
            </a:r>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982423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BR"/>
              <a:t>Editar estilos de texto Mestre</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948579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BR"/>
              <a:t>Editar estilos de texto Mestre</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2423747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731694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7394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58671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pt-BR"/>
              <a:t>Clique para editar o título Mestre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E96BEB3-A1ED-493A-B04E-8D6BD64803A0}" type="datetimeFigureOut">
              <a:rPr lang="pt-BR" smtClean="0"/>
              <a:t>20/12/2022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30991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E96BEB3-A1ED-493A-B04E-8D6BD64803A0}" type="datetimeFigureOut">
              <a:rPr lang="pt-BR" smtClean="0"/>
              <a:t>20/12/2022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2140909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E96BEB3-A1ED-493A-B04E-8D6BD64803A0}" type="datetimeFigureOut">
              <a:rPr lang="pt-BR" smtClean="0"/>
              <a:t>20/12/2022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186033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E96BEB3-A1ED-493A-B04E-8D6BD64803A0}" type="datetimeFigureOut">
              <a:rPr lang="pt-BR" smtClean="0"/>
              <a:t>20/12/2022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184770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96BEB3-A1ED-493A-B04E-8D6BD64803A0}" type="datetimeFigureOut">
              <a:rPr lang="pt-BR" smtClean="0"/>
              <a:t>20/12/2022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67396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E96BEB3-A1ED-493A-B04E-8D6BD64803A0}" type="datetimeFigureOut">
              <a:rPr lang="pt-BR" smtClean="0"/>
              <a:t>20/12/2022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325729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6399212" y="5883275"/>
            <a:ext cx="914400" cy="365125"/>
          </a:xfrm>
        </p:spPr>
        <p:txBody>
          <a:bodyPr/>
          <a:lstStyle/>
          <a:p>
            <a:fld id="{BE96BEB3-A1ED-493A-B04E-8D6BD64803A0}" type="datetimeFigureOut">
              <a:rPr lang="pt-BR" smtClean="0"/>
              <a:t>20/12/2022</a:t>
            </a:fld>
            <a:endParaRPr lang="pt-BR"/>
          </a:p>
        </p:txBody>
      </p:sp>
      <p:sp>
        <p:nvSpPr>
          <p:cNvPr id="6" name="Footer Placeholder 5"/>
          <p:cNvSpPr>
            <a:spLocks noGrp="1"/>
          </p:cNvSpPr>
          <p:nvPr>
            <p:ph type="ftr" sz="quarter" idx="11"/>
          </p:nvPr>
        </p:nvSpPr>
        <p:spPr>
          <a:xfrm>
            <a:off x="1141412" y="5883275"/>
            <a:ext cx="5105400" cy="365125"/>
          </a:xfrm>
        </p:spPr>
        <p:txBody>
          <a:bodyPr/>
          <a:lstStyle/>
          <a:p>
            <a:endParaRPr lang="pt-BR"/>
          </a:p>
        </p:txBody>
      </p:sp>
      <p:sp>
        <p:nvSpPr>
          <p:cNvPr id="7" name="Slide Number Placeholder 6"/>
          <p:cNvSpPr>
            <a:spLocks noGrp="1"/>
          </p:cNvSpPr>
          <p:nvPr>
            <p:ph type="sldNum" sz="quarter" idx="12"/>
          </p:nvPr>
        </p:nvSpPr>
        <p:spPr>
          <a:xfrm>
            <a:off x="10742612" y="5883275"/>
            <a:ext cx="322567" cy="365125"/>
          </a:xfrm>
        </p:spPr>
        <p:txBody>
          <a:bodyPr/>
          <a:lstStyle/>
          <a:p>
            <a:fld id="{2E50E04C-99A6-4715-826A-08CE6D317824}" type="slidenum">
              <a:rPr lang="pt-BR" smtClean="0"/>
              <a:t>‹nº›</a:t>
            </a:fld>
            <a:endParaRPr lang="pt-BR"/>
          </a:p>
        </p:txBody>
      </p:sp>
    </p:spTree>
    <p:extLst>
      <p:ext uri="{BB962C8B-B14F-4D97-AF65-F5344CB8AC3E}">
        <p14:creationId xmlns:p14="http://schemas.microsoft.com/office/powerpoint/2010/main" val="127698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E96BEB3-A1ED-493A-B04E-8D6BD64803A0}" type="datetimeFigureOut">
              <a:rPr lang="pt-BR" smtClean="0"/>
              <a:t>20/12/2022</a:t>
            </a:fld>
            <a:endParaRPr lang="pt-B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pt-B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E50E04C-99A6-4715-826A-08CE6D317824}" type="slidenum">
              <a:rPr lang="pt-BR" smtClean="0"/>
              <a:t>‹nº›</a:t>
            </a:fld>
            <a:endParaRPr lang="pt-BR"/>
          </a:p>
        </p:txBody>
      </p:sp>
    </p:spTree>
    <p:extLst>
      <p:ext uri="{BB962C8B-B14F-4D97-AF65-F5344CB8AC3E}">
        <p14:creationId xmlns:p14="http://schemas.microsoft.com/office/powerpoint/2010/main" val="26409251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819D4-3DDC-476B-AA82-19F2FBA79778}"/>
              </a:ext>
            </a:extLst>
          </p:cNvPr>
          <p:cNvSpPr>
            <a:spLocks noGrp="1"/>
          </p:cNvSpPr>
          <p:nvPr>
            <p:ph type="ctrTitle"/>
          </p:nvPr>
        </p:nvSpPr>
        <p:spPr>
          <a:xfrm>
            <a:off x="1304488" y="-530268"/>
            <a:ext cx="9144000" cy="2387600"/>
          </a:xfrm>
        </p:spPr>
        <p:txBody>
          <a:bodyPr/>
          <a:lstStyle/>
          <a:p>
            <a:r>
              <a:rPr lang="pt-BR" dirty="0"/>
              <a:t>História da Internet</a:t>
            </a:r>
          </a:p>
        </p:txBody>
      </p:sp>
      <p:pic>
        <p:nvPicPr>
          <p:cNvPr id="4" name="Imagem 3">
            <a:extLst>
              <a:ext uri="{FF2B5EF4-FFF2-40B4-BE49-F238E27FC236}">
                <a16:creationId xmlns:a16="http://schemas.microsoft.com/office/drawing/2014/main" id="{E8F3C4B5-3730-45D6-9576-817C8B428DB9}"/>
              </a:ext>
            </a:extLst>
          </p:cNvPr>
          <p:cNvPicPr>
            <a:picLocks noChangeAspect="1"/>
          </p:cNvPicPr>
          <p:nvPr/>
        </p:nvPicPr>
        <p:blipFill>
          <a:blip r:embed="rId2"/>
          <a:stretch>
            <a:fillRect/>
          </a:stretch>
        </p:blipFill>
        <p:spPr>
          <a:xfrm>
            <a:off x="2374085" y="2592489"/>
            <a:ext cx="7004807" cy="31565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CaixaDeTexto 4">
            <a:extLst>
              <a:ext uri="{FF2B5EF4-FFF2-40B4-BE49-F238E27FC236}">
                <a16:creationId xmlns:a16="http://schemas.microsoft.com/office/drawing/2014/main" id="{D4ED6D36-6E98-4141-ACA7-BEE82DB08BC6}"/>
              </a:ext>
            </a:extLst>
          </p:cNvPr>
          <p:cNvSpPr txBox="1"/>
          <p:nvPr/>
        </p:nvSpPr>
        <p:spPr>
          <a:xfrm>
            <a:off x="10448488" y="6258187"/>
            <a:ext cx="1580882" cy="461665"/>
          </a:xfrm>
          <a:prstGeom prst="rect">
            <a:avLst/>
          </a:prstGeom>
          <a:noFill/>
        </p:spPr>
        <p:txBody>
          <a:bodyPr wrap="none" rtlCol="0">
            <a:spAutoFit/>
          </a:bodyPr>
          <a:lstStyle/>
          <a:p>
            <a:r>
              <a:rPr lang="pt-BR" sz="2400" dirty="0"/>
              <a:t>Sara </a:t>
            </a:r>
            <a:r>
              <a:rPr lang="pt-BR" sz="2400" dirty="0" err="1"/>
              <a:t>Evini</a:t>
            </a:r>
            <a:endParaRPr lang="pt-BR" sz="2400" dirty="0"/>
          </a:p>
        </p:txBody>
      </p:sp>
    </p:spTree>
    <p:extLst>
      <p:ext uri="{BB962C8B-B14F-4D97-AF65-F5344CB8AC3E}">
        <p14:creationId xmlns:p14="http://schemas.microsoft.com/office/powerpoint/2010/main" val="264751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26B728C-77D2-42DB-BF77-FF9DEE891ED5}"/>
              </a:ext>
            </a:extLst>
          </p:cNvPr>
          <p:cNvSpPr>
            <a:spLocks noGrp="1"/>
          </p:cNvSpPr>
          <p:nvPr>
            <p:ph idx="1"/>
          </p:nvPr>
        </p:nvSpPr>
        <p:spPr>
          <a:xfrm>
            <a:off x="1015578" y="746621"/>
            <a:ext cx="9905998" cy="5078136"/>
          </a:xfrm>
        </p:spPr>
        <p:txBody>
          <a:bodyPr/>
          <a:lstStyle/>
          <a:p>
            <a:pPr algn="just"/>
            <a:r>
              <a:rPr lang="pt-BR" dirty="0">
                <a:latin typeface="Arial Rounded MT Bold" panose="020F0704030504030204" pitchFamily="34" charset="0"/>
              </a:rPr>
              <a:t>Um sistema técnico denominado Protocolo de Internet (Internet </a:t>
            </a:r>
            <a:r>
              <a:rPr lang="pt-BR" dirty="0" err="1">
                <a:latin typeface="Arial Rounded MT Bold" panose="020F0704030504030204" pitchFamily="34" charset="0"/>
              </a:rPr>
              <a:t>Protocol</a:t>
            </a:r>
            <a:r>
              <a:rPr lang="pt-BR" dirty="0">
                <a:latin typeface="Arial Rounded MT Bold" panose="020F0704030504030204" pitchFamily="34" charset="0"/>
              </a:rPr>
              <a:t>) permitia que o tráfego de informações fosse encaminhado de uma rede para outra. Todas as redes conectadas pelo endereço IP na Internet comunicam-se para que todas possam trocar mensagens. Através da </a:t>
            </a:r>
            <a:r>
              <a:rPr lang="pt-BR" dirty="0" err="1">
                <a:latin typeface="Arial Rounded MT Bold" panose="020F0704030504030204" pitchFamily="34" charset="0"/>
              </a:rPr>
              <a:t>National</a:t>
            </a:r>
            <a:r>
              <a:rPr lang="pt-BR" dirty="0">
                <a:latin typeface="Arial Rounded MT Bold" panose="020F0704030504030204" pitchFamily="34" charset="0"/>
              </a:rPr>
              <a:t> Science Foundation, o governo norte-americano investiu na criação de </a:t>
            </a:r>
            <a:r>
              <a:rPr lang="pt-BR" dirty="0" err="1">
                <a:latin typeface="Arial Rounded MT Bold" panose="020F0704030504030204" pitchFamily="34" charset="0"/>
              </a:rPr>
              <a:t>backbones</a:t>
            </a:r>
            <a:r>
              <a:rPr lang="pt-BR" dirty="0">
                <a:latin typeface="Arial Rounded MT Bold" panose="020F0704030504030204" pitchFamily="34" charset="0"/>
              </a:rPr>
              <a:t> (que significa espinha dorsal, em português), que são poderosos computadores conectados por linhas que tem a capacidade de dar vazão a grandes fluxos de dados, como canais de fibra óptica, elos de satélite e elos de transmissão por rádio. Além desses </a:t>
            </a:r>
            <a:r>
              <a:rPr lang="pt-BR" dirty="0" err="1">
                <a:latin typeface="Arial Rounded MT Bold" panose="020F0704030504030204" pitchFamily="34" charset="0"/>
              </a:rPr>
              <a:t>backbones</a:t>
            </a:r>
            <a:r>
              <a:rPr lang="pt-BR" dirty="0">
                <a:latin typeface="Arial Rounded MT Bold" panose="020F0704030504030204" pitchFamily="34" charset="0"/>
              </a:rPr>
              <a:t>, existem os criados por empresas particulares. A elas são conectadas redes menores, de forma mais ou menos anárquica. É basicamente isto que consiste a Internet, que não tem um dono específico.</a:t>
            </a:r>
          </a:p>
        </p:txBody>
      </p:sp>
    </p:spTree>
    <p:extLst>
      <p:ext uri="{BB962C8B-B14F-4D97-AF65-F5344CB8AC3E}">
        <p14:creationId xmlns:p14="http://schemas.microsoft.com/office/powerpoint/2010/main" val="32919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71136340-7ED9-486D-9499-635661CC1C93}"/>
              </a:ext>
            </a:extLst>
          </p:cNvPr>
          <p:cNvPicPr>
            <a:picLocks noGrp="1" noChangeAspect="1"/>
          </p:cNvPicPr>
          <p:nvPr>
            <p:ph idx="1"/>
          </p:nvPr>
        </p:nvPicPr>
        <p:blipFill>
          <a:blip r:embed="rId2"/>
          <a:stretch>
            <a:fillRect/>
          </a:stretch>
        </p:blipFill>
        <p:spPr>
          <a:xfrm>
            <a:off x="719639" y="1442208"/>
            <a:ext cx="5001051" cy="3124200"/>
          </a:xfrm>
          <a:prstGeom prst="rect">
            <a:avLst/>
          </a:prstGeom>
          <a:ln>
            <a:noFill/>
          </a:ln>
          <a:effectLst>
            <a:softEdge rad="112500"/>
          </a:effectLst>
        </p:spPr>
      </p:pic>
      <p:sp>
        <p:nvSpPr>
          <p:cNvPr id="5" name="Retângulo 4">
            <a:extLst>
              <a:ext uri="{FF2B5EF4-FFF2-40B4-BE49-F238E27FC236}">
                <a16:creationId xmlns:a16="http://schemas.microsoft.com/office/drawing/2014/main" id="{46B829FC-005D-4D26-9A21-BB4811378CF2}"/>
              </a:ext>
            </a:extLst>
          </p:cNvPr>
          <p:cNvSpPr/>
          <p:nvPr/>
        </p:nvSpPr>
        <p:spPr>
          <a:xfrm>
            <a:off x="6283354" y="1626765"/>
            <a:ext cx="5189007" cy="2308324"/>
          </a:xfrm>
          <a:prstGeom prst="rect">
            <a:avLst/>
          </a:prstGeom>
        </p:spPr>
        <p:txBody>
          <a:bodyPr wrap="square">
            <a:spAutoFit/>
          </a:bodyPr>
          <a:lstStyle/>
          <a:p>
            <a:pPr algn="just"/>
            <a:r>
              <a:rPr lang="pt-BR" dirty="0">
                <a:latin typeface="Arial Rounded MT Bold" panose="020F0704030504030204" pitchFamily="34" charset="0"/>
              </a:rPr>
              <a:t>O cientista Tim Berners-Lee, do CERN, criou a World </a:t>
            </a:r>
            <a:r>
              <a:rPr lang="pt-BR" dirty="0" err="1">
                <a:latin typeface="Arial Rounded MT Bold" panose="020F0704030504030204" pitchFamily="34" charset="0"/>
              </a:rPr>
              <a:t>Wide</a:t>
            </a:r>
            <a:r>
              <a:rPr lang="pt-BR" dirty="0">
                <a:latin typeface="Arial Rounded MT Bold" panose="020F0704030504030204" pitchFamily="34" charset="0"/>
              </a:rPr>
              <a:t> Web em 1992.</a:t>
            </a:r>
          </a:p>
          <a:p>
            <a:pPr algn="just"/>
            <a:endParaRPr lang="pt-BR" dirty="0">
              <a:latin typeface="Arial Rounded MT Bold" panose="020F0704030504030204" pitchFamily="34" charset="0"/>
            </a:endParaRPr>
          </a:p>
          <a:p>
            <a:pPr algn="just"/>
            <a:r>
              <a:rPr lang="pt-BR" dirty="0">
                <a:latin typeface="Arial Rounded MT Bold" panose="020F0704030504030204" pitchFamily="34" charset="0"/>
              </a:rPr>
              <a:t>A empresa norte-americana Netscape criou o protocolo HTTPS (</a:t>
            </a:r>
            <a:r>
              <a:rPr lang="pt-BR" dirty="0" err="1">
                <a:latin typeface="Arial Rounded MT Bold" panose="020F0704030504030204" pitchFamily="34" charset="0"/>
              </a:rPr>
              <a:t>HyperText</a:t>
            </a:r>
            <a:r>
              <a:rPr lang="pt-BR" dirty="0">
                <a:latin typeface="Arial Rounded MT Bold" panose="020F0704030504030204" pitchFamily="34" charset="0"/>
              </a:rPr>
              <a:t> </a:t>
            </a:r>
            <a:r>
              <a:rPr lang="pt-BR" dirty="0" err="1">
                <a:latin typeface="Arial Rounded MT Bold" panose="020F0704030504030204" pitchFamily="34" charset="0"/>
              </a:rPr>
              <a:t>Transfer</a:t>
            </a:r>
            <a:r>
              <a:rPr lang="pt-BR" dirty="0">
                <a:latin typeface="Arial Rounded MT Bold" panose="020F0704030504030204" pitchFamily="34" charset="0"/>
              </a:rPr>
              <a:t> </a:t>
            </a:r>
            <a:r>
              <a:rPr lang="pt-BR" dirty="0" err="1">
                <a:latin typeface="Arial Rounded MT Bold" panose="020F0704030504030204" pitchFamily="34" charset="0"/>
              </a:rPr>
              <a:t>Protocol</a:t>
            </a:r>
            <a:r>
              <a:rPr lang="pt-BR" dirty="0">
                <a:latin typeface="Arial Rounded MT Bold" panose="020F0704030504030204" pitchFamily="34" charset="0"/>
              </a:rPr>
              <a:t> </a:t>
            </a:r>
            <a:r>
              <a:rPr lang="pt-BR" dirty="0" err="1">
                <a:latin typeface="Arial Rounded MT Bold" panose="020F0704030504030204" pitchFamily="34" charset="0"/>
              </a:rPr>
              <a:t>Secure</a:t>
            </a:r>
            <a:r>
              <a:rPr lang="pt-BR" dirty="0">
                <a:latin typeface="Arial Rounded MT Bold" panose="020F0704030504030204" pitchFamily="34" charset="0"/>
              </a:rPr>
              <a:t>), possibilitando o envio de dados criptografados para transações comercias pela internet.</a:t>
            </a:r>
          </a:p>
        </p:txBody>
      </p:sp>
    </p:spTree>
    <p:extLst>
      <p:ext uri="{BB962C8B-B14F-4D97-AF65-F5344CB8AC3E}">
        <p14:creationId xmlns:p14="http://schemas.microsoft.com/office/powerpoint/2010/main" val="6775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6D0BDA9-64E4-4C63-A232-433D3130589F}"/>
              </a:ext>
            </a:extLst>
          </p:cNvPr>
          <p:cNvSpPr>
            <a:spLocks noGrp="1"/>
          </p:cNvSpPr>
          <p:nvPr>
            <p:ph idx="1"/>
          </p:nvPr>
        </p:nvSpPr>
        <p:spPr>
          <a:xfrm>
            <a:off x="1166580" y="486561"/>
            <a:ext cx="8715651" cy="5304639"/>
          </a:xfrm>
        </p:spPr>
        <p:txBody>
          <a:bodyPr>
            <a:normAutofit/>
          </a:bodyPr>
          <a:lstStyle/>
          <a:p>
            <a:pPr algn="just"/>
            <a:r>
              <a:rPr lang="pt-BR" dirty="0">
                <a:latin typeface="Arial Rounded MT Bold" panose="020F0704030504030204" pitchFamily="34" charset="0"/>
              </a:rPr>
              <a:t>Por fim, vale destacar que já em 1992, o então senador Al Gore, já falava na </a:t>
            </a:r>
            <a:r>
              <a:rPr lang="pt-BR" dirty="0" err="1">
                <a:latin typeface="Arial Rounded MT Bold" panose="020F0704030504030204" pitchFamily="34" charset="0"/>
              </a:rPr>
              <a:t>Superhighway</a:t>
            </a:r>
            <a:r>
              <a:rPr lang="pt-BR" dirty="0">
                <a:latin typeface="Arial Rounded MT Bold" panose="020F0704030504030204" pitchFamily="34" charset="0"/>
              </a:rPr>
              <a:t> </a:t>
            </a:r>
            <a:r>
              <a:rPr lang="pt-BR" dirty="0" err="1">
                <a:latin typeface="Arial Rounded MT Bold" panose="020F0704030504030204" pitchFamily="34" charset="0"/>
              </a:rPr>
              <a:t>of</a:t>
            </a:r>
            <a:r>
              <a:rPr lang="pt-BR" dirty="0">
                <a:latin typeface="Arial Rounded MT Bold" panose="020F0704030504030204" pitchFamily="34" charset="0"/>
              </a:rPr>
              <a:t> </a:t>
            </a:r>
            <a:r>
              <a:rPr lang="pt-BR" dirty="0" err="1">
                <a:latin typeface="Arial Rounded MT Bold" panose="020F0704030504030204" pitchFamily="34" charset="0"/>
              </a:rPr>
              <a:t>Information</a:t>
            </a:r>
            <a:r>
              <a:rPr lang="pt-BR" dirty="0">
                <a:latin typeface="Arial Rounded MT Bold" panose="020F0704030504030204" pitchFamily="34" charset="0"/>
              </a:rPr>
              <a:t>. Essa "</a:t>
            </a:r>
            <a:r>
              <a:rPr lang="pt-BR" dirty="0" err="1">
                <a:latin typeface="Arial Rounded MT Bold" panose="020F0704030504030204" pitchFamily="34" charset="0"/>
              </a:rPr>
              <a:t>superestrada</a:t>
            </a:r>
            <a:r>
              <a:rPr lang="pt-BR" dirty="0">
                <a:latin typeface="Arial Rounded MT Bold" panose="020F0704030504030204" pitchFamily="34" charset="0"/>
              </a:rPr>
              <a:t> da informação" tinha como unidade básica de funcionamento a troca, compartilhamento e fluxo contínuo de informações pelos quatro cantos do mundo através de uma rede mundial, a Internet. O que se pode notar é que o interesse mundial aliado ao interesse comercial, que evidentemente observava o potencial financeiro e rentável daquela "novidade", proporcionou o boom (explosão) e a popularização da Internet na década de 1990. Até 2003, cerca de mais de 600 milhões de pessoas estavam conectadas à rede. Segundo a Internet World </a:t>
            </a:r>
            <a:r>
              <a:rPr lang="pt-BR" dirty="0" err="1">
                <a:latin typeface="Arial Rounded MT Bold" panose="020F0704030504030204" pitchFamily="34" charset="0"/>
              </a:rPr>
              <a:t>Estatistics</a:t>
            </a:r>
            <a:r>
              <a:rPr lang="pt-BR" dirty="0">
                <a:latin typeface="Arial Rounded MT Bold" panose="020F0704030504030204" pitchFamily="34" charset="0"/>
              </a:rPr>
              <a:t>, em junho de 2007 este número se aproxima de 1 bilhão e 234 milhões de usuários.</a:t>
            </a:r>
          </a:p>
        </p:txBody>
      </p:sp>
    </p:spTree>
    <p:extLst>
      <p:ext uri="{BB962C8B-B14F-4D97-AF65-F5344CB8AC3E}">
        <p14:creationId xmlns:p14="http://schemas.microsoft.com/office/powerpoint/2010/main" val="386617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25C64-B932-46EF-8F35-AC1EFA59ED48}"/>
              </a:ext>
            </a:extLst>
          </p:cNvPr>
          <p:cNvSpPr>
            <a:spLocks noGrp="1"/>
          </p:cNvSpPr>
          <p:nvPr>
            <p:ph type="title"/>
          </p:nvPr>
        </p:nvSpPr>
        <p:spPr>
          <a:xfrm>
            <a:off x="1144589" y="324375"/>
            <a:ext cx="9905998" cy="1905000"/>
          </a:xfrm>
        </p:spPr>
        <p:txBody>
          <a:bodyPr/>
          <a:lstStyle/>
          <a:p>
            <a:r>
              <a:rPr lang="pt-BR" dirty="0" err="1"/>
              <a:t>Arpanet</a:t>
            </a:r>
            <a:endParaRPr lang="pt-BR" dirty="0"/>
          </a:p>
        </p:txBody>
      </p:sp>
      <p:sp>
        <p:nvSpPr>
          <p:cNvPr id="3" name="Espaço Reservado para Conteúdo 2">
            <a:extLst>
              <a:ext uri="{FF2B5EF4-FFF2-40B4-BE49-F238E27FC236}">
                <a16:creationId xmlns:a16="http://schemas.microsoft.com/office/drawing/2014/main" id="{F03C2FC8-AC66-440A-BC83-29007D6614CB}"/>
              </a:ext>
            </a:extLst>
          </p:cNvPr>
          <p:cNvSpPr>
            <a:spLocks noGrp="1"/>
          </p:cNvSpPr>
          <p:nvPr>
            <p:ph idx="1"/>
          </p:nvPr>
        </p:nvSpPr>
        <p:spPr>
          <a:xfrm>
            <a:off x="796954" y="1887523"/>
            <a:ext cx="10250457" cy="3903677"/>
          </a:xfrm>
        </p:spPr>
        <p:txBody>
          <a:bodyPr>
            <a:normAutofit lnSpcReduction="10000"/>
          </a:bodyPr>
          <a:lstStyle/>
          <a:p>
            <a:pPr algn="just"/>
            <a:r>
              <a:rPr lang="pt-BR" dirty="0">
                <a:latin typeface="Arial Rounded MT Bold" panose="020F0704030504030204" pitchFamily="34" charset="0"/>
              </a:rPr>
              <a:t>Promovido ao topo do serviço de processamento de informação na </a:t>
            </a:r>
            <a:r>
              <a:rPr lang="pt-BR" dirty="0" err="1">
                <a:latin typeface="Arial Rounded MT Bold" panose="020F0704030504030204" pitchFamily="34" charset="0"/>
              </a:rPr>
              <a:t>Darpa</a:t>
            </a:r>
            <a:r>
              <a:rPr lang="pt-BR" dirty="0">
                <a:latin typeface="Arial Rounded MT Bold" panose="020F0704030504030204" pitchFamily="34" charset="0"/>
              </a:rPr>
              <a:t>, Robert William Taylor pretendia realizar as ideias de </a:t>
            </a:r>
            <a:r>
              <a:rPr lang="pt-BR" dirty="0" err="1">
                <a:latin typeface="Arial Rounded MT Bold" panose="020F0704030504030204" pitchFamily="34" charset="0"/>
              </a:rPr>
              <a:t>Licklider</a:t>
            </a:r>
            <a:r>
              <a:rPr lang="pt-BR" dirty="0">
                <a:latin typeface="Arial Rounded MT Bold" panose="020F0704030504030204" pitchFamily="34" charset="0"/>
              </a:rPr>
              <a:t> de sistemas de rede interconectado. Com Larry Roberts do MIT, ele começou o projeto para a construção da rede em questão. A primeira conexão ARPANET foi estabelecida entre a Universidade da </a:t>
            </a:r>
            <a:r>
              <a:rPr lang="pt-BR" dirty="0" err="1">
                <a:latin typeface="Arial Rounded MT Bold" panose="020F0704030504030204" pitchFamily="34" charset="0"/>
              </a:rPr>
              <a:t>California</a:t>
            </a:r>
            <a:r>
              <a:rPr lang="pt-BR" dirty="0">
                <a:latin typeface="Arial Rounded MT Bold" panose="020F0704030504030204" pitchFamily="34" charset="0"/>
              </a:rPr>
              <a:t> em Los Angeles e o Instituto de Pesquisa de Stanford às 22h30 do dia 29 de outubro de 1969.</a:t>
            </a:r>
          </a:p>
          <a:p>
            <a:pPr algn="just"/>
            <a:endParaRPr lang="pt-BR" dirty="0">
              <a:latin typeface="Arial Rounded MT Bold" panose="020F0704030504030204" pitchFamily="34" charset="0"/>
            </a:endParaRPr>
          </a:p>
          <a:p>
            <a:pPr algn="just"/>
            <a:r>
              <a:rPr lang="pt-BR" dirty="0">
                <a:latin typeface="Arial Rounded MT Bold" panose="020F0704030504030204" pitchFamily="34" charset="0"/>
              </a:rPr>
              <a:t>Em 5 de dezembro de 1969, uma rede de 4 nós foi conectada pela adição da Universidade de Utah e a Universidade da </a:t>
            </a:r>
            <a:r>
              <a:rPr lang="pt-BR" dirty="0" err="1">
                <a:latin typeface="Arial Rounded MT Bold" panose="020F0704030504030204" pitchFamily="34" charset="0"/>
              </a:rPr>
              <a:t>California,Santa</a:t>
            </a:r>
            <a:r>
              <a:rPr lang="pt-BR" dirty="0">
                <a:latin typeface="Arial Rounded MT Bold" panose="020F0704030504030204" pitchFamily="34" charset="0"/>
              </a:rPr>
              <a:t> Barbara. Baseado em ideias desenvolvidas no </a:t>
            </a:r>
            <a:r>
              <a:rPr lang="pt-BR" dirty="0" err="1">
                <a:latin typeface="Arial Rounded MT Bold" panose="020F0704030504030204" pitchFamily="34" charset="0"/>
              </a:rPr>
              <a:t>Alohanet</a:t>
            </a:r>
            <a:r>
              <a:rPr lang="pt-BR" dirty="0">
                <a:latin typeface="Arial Rounded MT Bold" panose="020F0704030504030204" pitchFamily="34" charset="0"/>
              </a:rPr>
              <a:t>, o </a:t>
            </a:r>
            <a:r>
              <a:rPr lang="pt-BR" dirty="0" err="1">
                <a:latin typeface="Arial Rounded MT Bold" panose="020F0704030504030204" pitchFamily="34" charset="0"/>
              </a:rPr>
              <a:t>Arpanet</a:t>
            </a:r>
            <a:r>
              <a:rPr lang="pt-BR" dirty="0">
                <a:latin typeface="Arial Rounded MT Bold" panose="020F0704030504030204" pitchFamily="34" charset="0"/>
              </a:rPr>
              <a:t> evoluiu rapidamente. Em 1981, o número de hospedeiros cresceu para 213, com um novo hospedeiro sendo adicionado aproximadamente de 20 em 20 dias.</a:t>
            </a:r>
          </a:p>
        </p:txBody>
      </p:sp>
    </p:spTree>
    <p:extLst>
      <p:ext uri="{BB962C8B-B14F-4D97-AF65-F5344CB8AC3E}">
        <p14:creationId xmlns:p14="http://schemas.microsoft.com/office/powerpoint/2010/main" val="357016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FC9E541-53EF-4747-ACAD-D7A7E00CDE99}"/>
              </a:ext>
            </a:extLst>
          </p:cNvPr>
          <p:cNvSpPr>
            <a:spLocks noGrp="1"/>
          </p:cNvSpPr>
          <p:nvPr>
            <p:ph idx="1"/>
          </p:nvPr>
        </p:nvSpPr>
        <p:spPr>
          <a:xfrm>
            <a:off x="864066" y="-897623"/>
            <a:ext cx="10032343" cy="5287861"/>
          </a:xfrm>
        </p:spPr>
        <p:txBody>
          <a:bodyPr/>
          <a:lstStyle/>
          <a:p>
            <a:r>
              <a:rPr lang="pt-BR" dirty="0" err="1"/>
              <a:t>Arpanet</a:t>
            </a:r>
            <a:r>
              <a:rPr lang="pt-BR" dirty="0"/>
              <a:t> se tornou o núcleo técnico do que poderia se tornar a Internet, e uma ferramenta primária no desenvolvimento de tecnologias utilizadas na época. O desenvolvimento da </a:t>
            </a:r>
            <a:r>
              <a:rPr lang="pt-BR" dirty="0" err="1"/>
              <a:t>Arpanet</a:t>
            </a:r>
            <a:r>
              <a:rPr lang="pt-BR" dirty="0"/>
              <a:t> foi centrado em torno de processos RFC[3]&gt; (</a:t>
            </a:r>
            <a:r>
              <a:rPr lang="pt-BR" dirty="0" err="1"/>
              <a:t>Request</a:t>
            </a:r>
            <a:r>
              <a:rPr lang="pt-BR" dirty="0"/>
              <a:t> for </a:t>
            </a:r>
            <a:r>
              <a:rPr lang="pt-BR" dirty="0" err="1"/>
              <a:t>Comments</a:t>
            </a:r>
            <a:r>
              <a:rPr lang="pt-BR" dirty="0"/>
              <a:t>), ainda usado atualmente para ofertar e distribuir Protocolos de Internet e sistemas.</a:t>
            </a:r>
          </a:p>
        </p:txBody>
      </p:sp>
      <p:pic>
        <p:nvPicPr>
          <p:cNvPr id="4" name="Imagem 3">
            <a:extLst>
              <a:ext uri="{FF2B5EF4-FFF2-40B4-BE49-F238E27FC236}">
                <a16:creationId xmlns:a16="http://schemas.microsoft.com/office/drawing/2014/main" id="{9540F20E-31CC-42CF-A96E-D3D5D375E74E}"/>
              </a:ext>
            </a:extLst>
          </p:cNvPr>
          <p:cNvPicPr>
            <a:picLocks noChangeAspect="1"/>
          </p:cNvPicPr>
          <p:nvPr/>
        </p:nvPicPr>
        <p:blipFill>
          <a:blip r:embed="rId2"/>
          <a:stretch>
            <a:fillRect/>
          </a:stretch>
        </p:blipFill>
        <p:spPr>
          <a:xfrm>
            <a:off x="2709862" y="2773960"/>
            <a:ext cx="6772275" cy="381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0804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819D4-3DDC-476B-AA82-19F2FBA79778}"/>
              </a:ext>
            </a:extLst>
          </p:cNvPr>
          <p:cNvSpPr>
            <a:spLocks noGrp="1"/>
          </p:cNvSpPr>
          <p:nvPr>
            <p:ph type="ctrTitle"/>
          </p:nvPr>
        </p:nvSpPr>
        <p:spPr>
          <a:xfrm>
            <a:off x="1751012" y="471880"/>
            <a:ext cx="8676222" cy="838201"/>
          </a:xfrm>
        </p:spPr>
        <p:txBody>
          <a:bodyPr/>
          <a:lstStyle/>
          <a:p>
            <a:r>
              <a:rPr lang="pt-BR" dirty="0"/>
              <a:t>NPL</a:t>
            </a:r>
          </a:p>
        </p:txBody>
      </p:sp>
      <p:sp>
        <p:nvSpPr>
          <p:cNvPr id="3" name="Subtítulo 2">
            <a:extLst>
              <a:ext uri="{FF2B5EF4-FFF2-40B4-BE49-F238E27FC236}">
                <a16:creationId xmlns:a16="http://schemas.microsoft.com/office/drawing/2014/main" id="{8C1A03BD-B0D0-434E-AD7A-B7DD7C85FDC8}"/>
              </a:ext>
            </a:extLst>
          </p:cNvPr>
          <p:cNvSpPr>
            <a:spLocks noGrp="1"/>
          </p:cNvSpPr>
          <p:nvPr>
            <p:ph type="subTitle" idx="1"/>
          </p:nvPr>
        </p:nvSpPr>
        <p:spPr>
          <a:xfrm>
            <a:off x="1468073" y="2759978"/>
            <a:ext cx="8959161" cy="3031222"/>
          </a:xfrm>
        </p:spPr>
        <p:txBody>
          <a:bodyPr>
            <a:normAutofit/>
          </a:bodyPr>
          <a:lstStyle/>
          <a:p>
            <a:pPr algn="just"/>
            <a:r>
              <a:rPr lang="pt-BR" dirty="0">
                <a:latin typeface="Arial Rounded MT Bold" panose="020F0704030504030204" pitchFamily="34" charset="0"/>
              </a:rPr>
              <a:t>Em 1965, Donald Davies do </a:t>
            </a:r>
            <a:r>
              <a:rPr lang="pt-BR" dirty="0" err="1">
                <a:latin typeface="Arial Rounded MT Bold" panose="020F0704030504030204" pitchFamily="34" charset="0"/>
              </a:rPr>
              <a:t>National</a:t>
            </a:r>
            <a:r>
              <a:rPr lang="pt-BR" dirty="0">
                <a:latin typeface="Arial Rounded MT Bold" panose="020F0704030504030204" pitchFamily="34" charset="0"/>
              </a:rPr>
              <a:t> </a:t>
            </a:r>
            <a:r>
              <a:rPr lang="pt-BR" dirty="0" err="1">
                <a:latin typeface="Arial Rounded MT Bold" panose="020F0704030504030204" pitchFamily="34" charset="0"/>
              </a:rPr>
              <a:t>Physical</a:t>
            </a:r>
            <a:r>
              <a:rPr lang="pt-BR" dirty="0">
                <a:latin typeface="Arial Rounded MT Bold" panose="020F0704030504030204" pitchFamily="34" charset="0"/>
              </a:rPr>
              <a:t> </a:t>
            </a:r>
            <a:r>
              <a:rPr lang="pt-BR" dirty="0" err="1">
                <a:latin typeface="Arial Rounded MT Bold" panose="020F0704030504030204" pitchFamily="34" charset="0"/>
              </a:rPr>
              <a:t>Laboratory</a:t>
            </a:r>
            <a:r>
              <a:rPr lang="pt-BR" dirty="0">
                <a:latin typeface="Arial Rounded MT Bold" panose="020F0704030504030204" pitchFamily="34" charset="0"/>
              </a:rPr>
              <a:t> (UK) propôs uma rede nacional de dados baseado em troca de pacotes. A proposta não foi aceita nacionalmente, mas em 1970 ele desenhou e construiu a rede de troca de pacotes Mark I para conhecer as necessidades do laboratório multidisciplinar e provar a tecnologia sob condições operacionais.[4] Em 1976, 12 computadores e 75 dispositivos terminais foram juntados e mais foram adicionados ate a rede ser substituída em 1986.</a:t>
            </a:r>
          </a:p>
        </p:txBody>
      </p:sp>
    </p:spTree>
    <p:extLst>
      <p:ext uri="{BB962C8B-B14F-4D97-AF65-F5344CB8AC3E}">
        <p14:creationId xmlns:p14="http://schemas.microsoft.com/office/powerpoint/2010/main" val="287590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1CFCAB-74F1-4381-8CAA-01A4B3E52226}"/>
              </a:ext>
            </a:extLst>
          </p:cNvPr>
          <p:cNvSpPr>
            <a:spLocks noGrp="1"/>
          </p:cNvSpPr>
          <p:nvPr>
            <p:ph type="title"/>
          </p:nvPr>
        </p:nvSpPr>
        <p:spPr>
          <a:xfrm>
            <a:off x="7340367" y="587229"/>
            <a:ext cx="3707044" cy="1927371"/>
          </a:xfrm>
        </p:spPr>
        <p:txBody>
          <a:bodyPr/>
          <a:lstStyle/>
          <a:p>
            <a:r>
              <a:rPr lang="pt-BR" dirty="0" err="1"/>
              <a:t>Merit</a:t>
            </a:r>
            <a:r>
              <a:rPr lang="pt-BR" dirty="0"/>
              <a:t> Network</a:t>
            </a:r>
          </a:p>
        </p:txBody>
      </p:sp>
      <p:sp>
        <p:nvSpPr>
          <p:cNvPr id="3" name="Espaço Reservado para Conteúdo 2">
            <a:extLst>
              <a:ext uri="{FF2B5EF4-FFF2-40B4-BE49-F238E27FC236}">
                <a16:creationId xmlns:a16="http://schemas.microsoft.com/office/drawing/2014/main" id="{1620A6AB-0A74-4564-8AB6-158598AE6E13}"/>
              </a:ext>
            </a:extLst>
          </p:cNvPr>
          <p:cNvSpPr>
            <a:spLocks noGrp="1"/>
          </p:cNvSpPr>
          <p:nvPr>
            <p:ph idx="1"/>
          </p:nvPr>
        </p:nvSpPr>
        <p:spPr>
          <a:xfrm>
            <a:off x="1144589" y="2013359"/>
            <a:ext cx="9902822" cy="3777842"/>
          </a:xfrm>
        </p:spPr>
        <p:txBody>
          <a:bodyPr>
            <a:normAutofit/>
          </a:bodyPr>
          <a:lstStyle/>
          <a:p>
            <a:pPr algn="just"/>
            <a:r>
              <a:rPr lang="pt-BR" dirty="0">
                <a:latin typeface="Arial Rounded MT Bold" panose="020F0704030504030204" pitchFamily="34" charset="0"/>
              </a:rPr>
              <a:t>O </a:t>
            </a:r>
            <a:r>
              <a:rPr lang="pt-BR" dirty="0" err="1">
                <a:latin typeface="Arial Rounded MT Bold" panose="020F0704030504030204" pitchFamily="34" charset="0"/>
              </a:rPr>
              <a:t>Merit</a:t>
            </a:r>
            <a:r>
              <a:rPr lang="pt-BR" dirty="0">
                <a:latin typeface="Arial Rounded MT Bold" panose="020F0704030504030204" pitchFamily="34" charset="0"/>
              </a:rPr>
              <a:t> Network é uma organização sem fins lucrativos pública norte-americana para operar a rede de computadores entre 3 universidades públicas do estado de Michigan com o intuito de ajudar no desenvolvimento econômico e educacional do estado. Foi formada em 1966 como Michigan </a:t>
            </a:r>
            <a:r>
              <a:rPr lang="pt-BR" dirty="0" err="1">
                <a:latin typeface="Arial Rounded MT Bold" panose="020F0704030504030204" pitchFamily="34" charset="0"/>
              </a:rPr>
              <a:t>Educational</a:t>
            </a:r>
            <a:r>
              <a:rPr lang="pt-BR" dirty="0">
                <a:latin typeface="Arial Rounded MT Bold" panose="020F0704030504030204" pitchFamily="34" charset="0"/>
              </a:rPr>
              <a:t> </a:t>
            </a:r>
            <a:r>
              <a:rPr lang="pt-BR" dirty="0" err="1">
                <a:latin typeface="Arial Rounded MT Bold" panose="020F0704030504030204" pitchFamily="34" charset="0"/>
              </a:rPr>
              <a:t>Research</a:t>
            </a:r>
            <a:r>
              <a:rPr lang="pt-BR" dirty="0">
                <a:latin typeface="Arial Rounded MT Bold" panose="020F0704030504030204" pitchFamily="34" charset="0"/>
              </a:rPr>
              <a:t> </a:t>
            </a:r>
            <a:r>
              <a:rPr lang="pt-BR" dirty="0" err="1">
                <a:latin typeface="Arial Rounded MT Bold" panose="020F0704030504030204" pitchFamily="34" charset="0"/>
              </a:rPr>
              <a:t>Information</a:t>
            </a:r>
            <a:r>
              <a:rPr lang="pt-BR" dirty="0">
                <a:latin typeface="Arial Rounded MT Bold" panose="020F0704030504030204" pitchFamily="34" charset="0"/>
              </a:rPr>
              <a:t> </a:t>
            </a:r>
            <a:r>
              <a:rPr lang="pt-BR" dirty="0" err="1">
                <a:latin typeface="Arial Rounded MT Bold" panose="020F0704030504030204" pitchFamily="34" charset="0"/>
              </a:rPr>
              <a:t>Triad</a:t>
            </a:r>
            <a:r>
              <a:rPr lang="pt-BR" dirty="0">
                <a:latin typeface="Arial Rounded MT Bold" panose="020F0704030504030204" pitchFamily="34" charset="0"/>
              </a:rPr>
              <a:t> pelas universidades Michigan </a:t>
            </a:r>
            <a:r>
              <a:rPr lang="pt-BR" dirty="0" err="1">
                <a:latin typeface="Arial Rounded MT Bold" panose="020F0704030504030204" pitchFamily="34" charset="0"/>
              </a:rPr>
              <a:t>State</a:t>
            </a:r>
            <a:r>
              <a:rPr lang="pt-BR" dirty="0">
                <a:latin typeface="Arial Rounded MT Bold" panose="020F0704030504030204" pitchFamily="34" charset="0"/>
              </a:rPr>
              <a:t> </a:t>
            </a:r>
            <a:r>
              <a:rPr lang="pt-BR" dirty="0" err="1">
                <a:latin typeface="Arial Rounded MT Bold" panose="020F0704030504030204" pitchFamily="34" charset="0"/>
              </a:rPr>
              <a:t>University</a:t>
            </a:r>
            <a:r>
              <a:rPr lang="pt-BR" dirty="0">
                <a:latin typeface="Arial Rounded MT Bold" panose="020F0704030504030204" pitchFamily="34" charset="0"/>
              </a:rPr>
              <a:t>, Universidade de Michigan e Wayne </a:t>
            </a:r>
            <a:r>
              <a:rPr lang="pt-BR" dirty="0" err="1">
                <a:latin typeface="Arial Rounded MT Bold" panose="020F0704030504030204" pitchFamily="34" charset="0"/>
              </a:rPr>
              <a:t>State</a:t>
            </a:r>
            <a:r>
              <a:rPr lang="pt-BR" dirty="0">
                <a:latin typeface="Arial Rounded MT Bold" panose="020F0704030504030204" pitchFamily="34" charset="0"/>
              </a:rPr>
              <a:t> </a:t>
            </a:r>
            <a:r>
              <a:rPr lang="pt-BR" dirty="0" err="1">
                <a:latin typeface="Arial Rounded MT Bold" panose="020F0704030504030204" pitchFamily="34" charset="0"/>
              </a:rPr>
              <a:t>University</a:t>
            </a:r>
            <a:r>
              <a:rPr lang="pt-BR" dirty="0">
                <a:latin typeface="Arial Rounded MT Bold" panose="020F0704030504030204" pitchFamily="34" charset="0"/>
              </a:rPr>
              <a:t>. A sede encontra-se na cidade de Ann Arbor. Com suporte inicial do estado de Michigan e da Fundação Nacional da Ciência (</a:t>
            </a:r>
            <a:r>
              <a:rPr lang="pt-BR" dirty="0" err="1">
                <a:latin typeface="Arial Rounded MT Bold" panose="020F0704030504030204" pitchFamily="34" charset="0"/>
              </a:rPr>
              <a:t>National</a:t>
            </a:r>
            <a:r>
              <a:rPr lang="pt-BR" dirty="0">
                <a:latin typeface="Arial Rounded MT Bold" panose="020F0704030504030204" pitchFamily="34" charset="0"/>
              </a:rPr>
              <a:t> Science Foundation, NSF), a rede de troca de pacotes foi demonstrada pela primeira vez em dezembro de 1971.[5] É a mais antiga rede de computadores regional dos Estados Unidos</a:t>
            </a:r>
          </a:p>
        </p:txBody>
      </p:sp>
    </p:spTree>
    <p:extLst>
      <p:ext uri="{BB962C8B-B14F-4D97-AF65-F5344CB8AC3E}">
        <p14:creationId xmlns:p14="http://schemas.microsoft.com/office/powerpoint/2010/main" val="186198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819D4-3DDC-476B-AA82-19F2FBA79778}"/>
              </a:ext>
            </a:extLst>
          </p:cNvPr>
          <p:cNvSpPr>
            <a:spLocks noGrp="1"/>
          </p:cNvSpPr>
          <p:nvPr>
            <p:ph type="ctrTitle"/>
          </p:nvPr>
        </p:nvSpPr>
        <p:spPr>
          <a:xfrm>
            <a:off x="1751012" y="609601"/>
            <a:ext cx="8676222" cy="1084975"/>
          </a:xfrm>
        </p:spPr>
        <p:txBody>
          <a:bodyPr/>
          <a:lstStyle/>
          <a:p>
            <a:r>
              <a:rPr lang="pt-BR" dirty="0"/>
              <a:t>TCP/IP</a:t>
            </a:r>
          </a:p>
        </p:txBody>
      </p:sp>
      <p:sp>
        <p:nvSpPr>
          <p:cNvPr id="3" name="Subtítulo 2">
            <a:extLst>
              <a:ext uri="{FF2B5EF4-FFF2-40B4-BE49-F238E27FC236}">
                <a16:creationId xmlns:a16="http://schemas.microsoft.com/office/drawing/2014/main" id="{8C1A03BD-B0D0-434E-AD7A-B7DD7C85FDC8}"/>
              </a:ext>
            </a:extLst>
          </p:cNvPr>
          <p:cNvSpPr>
            <a:spLocks noGrp="1"/>
          </p:cNvSpPr>
          <p:nvPr>
            <p:ph type="subTitle" idx="1"/>
          </p:nvPr>
        </p:nvSpPr>
        <p:spPr>
          <a:xfrm>
            <a:off x="1258349" y="2097248"/>
            <a:ext cx="9168885" cy="3693952"/>
          </a:xfrm>
        </p:spPr>
        <p:txBody>
          <a:bodyPr>
            <a:normAutofit/>
          </a:bodyPr>
          <a:lstStyle/>
          <a:p>
            <a:pPr algn="just"/>
            <a:r>
              <a:rPr lang="pt-BR" dirty="0">
                <a:latin typeface="Arial Rounded MT Bold" panose="020F0704030504030204" pitchFamily="34" charset="0"/>
              </a:rPr>
              <a:t>Com muitos diferentes métodos de redes, alguma coisa era necessária para a unificação dos mesmos. Robert Kahn da DARPA e ARPANET recrutaram </a:t>
            </a:r>
            <a:r>
              <a:rPr lang="pt-BR" dirty="0" err="1">
                <a:latin typeface="Arial Rounded MT Bold" panose="020F0704030504030204" pitchFamily="34" charset="0"/>
              </a:rPr>
              <a:t>Vint</a:t>
            </a:r>
            <a:r>
              <a:rPr lang="pt-BR" dirty="0">
                <a:latin typeface="Arial Rounded MT Bold" panose="020F0704030504030204" pitchFamily="34" charset="0"/>
              </a:rPr>
              <a:t> </a:t>
            </a:r>
            <a:r>
              <a:rPr lang="pt-BR" dirty="0" err="1">
                <a:latin typeface="Arial Rounded MT Bold" panose="020F0704030504030204" pitchFamily="34" charset="0"/>
              </a:rPr>
              <a:t>Cerf</a:t>
            </a:r>
            <a:r>
              <a:rPr lang="pt-BR" dirty="0">
                <a:latin typeface="Arial Rounded MT Bold" panose="020F0704030504030204" pitchFamily="34" charset="0"/>
              </a:rPr>
              <a:t> da Universidade de Stanford para trabalhar com ele nesse problema. Em 1973, eles logo trabalharam com uma reformulação fundamental, onde as diferenças entre os protocolos de rede eram escondidas pelo uso de um protocolo </a:t>
            </a:r>
            <a:r>
              <a:rPr lang="pt-BR" dirty="0" err="1">
                <a:latin typeface="Arial Rounded MT Bold" panose="020F0704030504030204" pitchFamily="34" charset="0"/>
              </a:rPr>
              <a:t>inter-redes</a:t>
            </a:r>
            <a:r>
              <a:rPr lang="pt-BR" dirty="0">
                <a:latin typeface="Arial Rounded MT Bold" panose="020F0704030504030204" pitchFamily="34" charset="0"/>
              </a:rPr>
              <a:t> comum, e, ao invés da rede ser a responsável pela confiabilidade, como no ARPANET, os hospedeiros ficaram como responsáveis. </a:t>
            </a:r>
            <a:r>
              <a:rPr lang="pt-BR" dirty="0" err="1">
                <a:latin typeface="Arial Rounded MT Bold" panose="020F0704030504030204" pitchFamily="34" charset="0"/>
              </a:rPr>
              <a:t>Cerf</a:t>
            </a:r>
            <a:r>
              <a:rPr lang="pt-BR" dirty="0">
                <a:latin typeface="Arial Rounded MT Bold" panose="020F0704030504030204" pitchFamily="34" charset="0"/>
              </a:rPr>
              <a:t> creditou Hubert </a:t>
            </a:r>
            <a:r>
              <a:rPr lang="pt-BR" dirty="0" err="1">
                <a:latin typeface="Arial Rounded MT Bold" panose="020F0704030504030204" pitchFamily="34" charset="0"/>
              </a:rPr>
              <a:t>Zimmerman</a:t>
            </a:r>
            <a:r>
              <a:rPr lang="pt-BR" dirty="0">
                <a:latin typeface="Arial Rounded MT Bold" panose="020F0704030504030204" pitchFamily="34" charset="0"/>
              </a:rPr>
              <a:t>, Gerard </a:t>
            </a:r>
            <a:r>
              <a:rPr lang="pt-BR" dirty="0" err="1">
                <a:latin typeface="Arial Rounded MT Bold" panose="020F0704030504030204" pitchFamily="34" charset="0"/>
              </a:rPr>
              <a:t>LeLann</a:t>
            </a:r>
            <a:r>
              <a:rPr lang="pt-BR" dirty="0">
                <a:latin typeface="Arial Rounded MT Bold" panose="020F0704030504030204" pitchFamily="34" charset="0"/>
              </a:rPr>
              <a:t> e Louis </a:t>
            </a:r>
            <a:r>
              <a:rPr lang="pt-BR" dirty="0" err="1">
                <a:latin typeface="Arial Rounded MT Bold" panose="020F0704030504030204" pitchFamily="34" charset="0"/>
              </a:rPr>
              <a:t>Pouzin</a:t>
            </a:r>
            <a:r>
              <a:rPr lang="pt-BR" dirty="0">
                <a:latin typeface="Arial Rounded MT Bold" panose="020F0704030504030204" pitchFamily="34" charset="0"/>
              </a:rPr>
              <a:t> (designer da rede CYCLADES) como fundamentais nesse novo design de rede.</a:t>
            </a:r>
          </a:p>
        </p:txBody>
      </p:sp>
    </p:spTree>
    <p:extLst>
      <p:ext uri="{BB962C8B-B14F-4D97-AF65-F5344CB8AC3E}">
        <p14:creationId xmlns:p14="http://schemas.microsoft.com/office/powerpoint/2010/main" val="250397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031450-7D77-4AEE-8533-BF31CE74A0B1}"/>
              </a:ext>
            </a:extLst>
          </p:cNvPr>
          <p:cNvSpPr>
            <a:spLocks noGrp="1"/>
          </p:cNvSpPr>
          <p:nvPr>
            <p:ph idx="1"/>
          </p:nvPr>
        </p:nvSpPr>
        <p:spPr>
          <a:xfrm>
            <a:off x="1141413" y="1023457"/>
            <a:ext cx="9905998" cy="4767743"/>
          </a:xfrm>
        </p:spPr>
        <p:txBody>
          <a:bodyPr>
            <a:normAutofit/>
          </a:bodyPr>
          <a:lstStyle/>
          <a:p>
            <a:pPr algn="just"/>
            <a:r>
              <a:rPr lang="pt-BR" dirty="0">
                <a:latin typeface="Arial Rounded MT Bold" panose="020F0704030504030204" pitchFamily="34" charset="0"/>
              </a:rPr>
              <a:t>A especificação do protocolo resultante contém o primeiro uso atestado do termo internet, como abreviação de internetworking; depois </a:t>
            </a:r>
            <a:r>
              <a:rPr lang="pt-BR" dirty="0" err="1">
                <a:latin typeface="Arial Rounded MT Bold" panose="020F0704030504030204" pitchFamily="34" charset="0"/>
              </a:rPr>
              <a:t>RFCs</a:t>
            </a:r>
            <a:r>
              <a:rPr lang="pt-BR" dirty="0">
                <a:latin typeface="Arial Rounded MT Bold" panose="020F0704030504030204" pitchFamily="34" charset="0"/>
              </a:rPr>
              <a:t> repetiram seu uso, então a palavra começou como um adjetivo, ao invés do nome que é hoje. Com o papel da rede reduzida ao mínimo, ficou possível a junção de praticamente todas as redes, não importando suas características, assim, resolvendo o problema inicial de Kahn. O DARPA concordou em financiar o projeto de desenvolvimento do software, e depois de alguns anos de trabalho, a primeira demonstração de algo sobre gateway entre a rede de </a:t>
            </a:r>
            <a:r>
              <a:rPr lang="pt-BR" dirty="0" err="1">
                <a:latin typeface="Arial Rounded MT Bold" panose="020F0704030504030204" pitchFamily="34" charset="0"/>
              </a:rPr>
              <a:t>Packet</a:t>
            </a:r>
            <a:r>
              <a:rPr lang="pt-BR" dirty="0">
                <a:latin typeface="Arial Rounded MT Bold" panose="020F0704030504030204" pitchFamily="34" charset="0"/>
              </a:rPr>
              <a:t> Radio na Baía de SF área e a ARPANET foi conduzida. Em 22 de novembro de 1977, uma demonstração de árvore de redes foi conduzida incluindo a ARPANET, o </a:t>
            </a:r>
            <a:r>
              <a:rPr lang="pt-BR" dirty="0" err="1">
                <a:latin typeface="Arial Rounded MT Bold" panose="020F0704030504030204" pitchFamily="34" charset="0"/>
              </a:rPr>
              <a:t>Packet</a:t>
            </a:r>
            <a:r>
              <a:rPr lang="pt-BR" dirty="0">
                <a:latin typeface="Arial Rounded MT Bold" panose="020F0704030504030204" pitchFamily="34" charset="0"/>
              </a:rPr>
              <a:t> Radio Network e a rede </a:t>
            </a:r>
            <a:r>
              <a:rPr lang="pt-BR" dirty="0" err="1">
                <a:latin typeface="Arial Rounded MT Bold" panose="020F0704030504030204" pitchFamily="34" charset="0"/>
              </a:rPr>
              <a:t>Atlantic</a:t>
            </a:r>
            <a:r>
              <a:rPr lang="pt-BR" dirty="0">
                <a:latin typeface="Arial Rounded MT Bold" panose="020F0704030504030204" pitchFamily="34" charset="0"/>
              </a:rPr>
              <a:t> </a:t>
            </a:r>
            <a:r>
              <a:rPr lang="pt-BR" dirty="0" err="1">
                <a:latin typeface="Arial Rounded MT Bold" panose="020F0704030504030204" pitchFamily="34" charset="0"/>
              </a:rPr>
              <a:t>Packet</a:t>
            </a:r>
            <a:r>
              <a:rPr lang="pt-BR" dirty="0">
                <a:latin typeface="Arial Rounded MT Bold" panose="020F0704030504030204" pitchFamily="34" charset="0"/>
              </a:rPr>
              <a:t> </a:t>
            </a:r>
            <a:r>
              <a:rPr lang="pt-BR" dirty="0" err="1">
                <a:latin typeface="Arial Rounded MT Bold" panose="020F0704030504030204" pitchFamily="34" charset="0"/>
              </a:rPr>
              <a:t>Satellite</a:t>
            </a:r>
            <a:r>
              <a:rPr lang="pt-BR" dirty="0">
                <a:latin typeface="Arial Rounded MT Bold" panose="020F0704030504030204" pitchFamily="34" charset="0"/>
              </a:rPr>
              <a:t> – todas patrocinadas pela DARPA. Decorrentes das primeiras especificações do TCP em 1974, TCP/IP emergiu em meados do final de 1978, em forma quase definitiva</a:t>
            </a:r>
          </a:p>
        </p:txBody>
      </p:sp>
    </p:spTree>
    <p:extLst>
      <p:ext uri="{BB962C8B-B14F-4D97-AF65-F5344CB8AC3E}">
        <p14:creationId xmlns:p14="http://schemas.microsoft.com/office/powerpoint/2010/main" val="954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DC0BC1F-79A2-4899-ADD6-6ABE476DA608}"/>
              </a:ext>
            </a:extLst>
          </p:cNvPr>
          <p:cNvSpPr>
            <a:spLocks noGrp="1"/>
          </p:cNvSpPr>
          <p:nvPr>
            <p:ph idx="1"/>
          </p:nvPr>
        </p:nvSpPr>
        <p:spPr>
          <a:xfrm>
            <a:off x="1006679" y="679509"/>
            <a:ext cx="10040732" cy="5111692"/>
          </a:xfrm>
        </p:spPr>
        <p:txBody>
          <a:bodyPr/>
          <a:lstStyle/>
          <a:p>
            <a:pPr algn="just"/>
            <a:r>
              <a:rPr lang="pt-BR" dirty="0"/>
              <a:t> </a:t>
            </a:r>
            <a:r>
              <a:rPr lang="pt-BR" dirty="0">
                <a:latin typeface="Arial Rounded MT Bold" panose="020F0704030504030204" pitchFamily="34" charset="0"/>
              </a:rPr>
              <a:t>Em 1981, os padrões associados foram publicados como </a:t>
            </a:r>
            <a:r>
              <a:rPr lang="pt-BR" dirty="0" err="1">
                <a:latin typeface="Arial Rounded MT Bold" panose="020F0704030504030204" pitchFamily="34" charset="0"/>
              </a:rPr>
              <a:t>RFCs</a:t>
            </a:r>
            <a:r>
              <a:rPr lang="pt-BR" dirty="0">
                <a:latin typeface="Arial Rounded MT Bold" panose="020F0704030504030204" pitchFamily="34" charset="0"/>
              </a:rPr>
              <a:t> 791, 792 e 793 e adotado para uso. O DARPA patrocinou e incentivou o desenvolvimento de implementações TCP/IP para vários sistemas operacionais e depois programou uma migração de todos os hospedeiros de todas as suas redes de pacotes para o TCP/IP. Em 1º de janeiro de 1983, data conhecida como Flag Day, o protocolo TCP/IP se tornou o único protocolo aprovado pela ARPANET, substituindo o antigo protocolo NCP.</a:t>
            </a:r>
          </a:p>
        </p:txBody>
      </p:sp>
    </p:spTree>
    <p:extLst>
      <p:ext uri="{BB962C8B-B14F-4D97-AF65-F5344CB8AC3E}">
        <p14:creationId xmlns:p14="http://schemas.microsoft.com/office/powerpoint/2010/main" val="2486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4E137A2-6019-4887-AF60-3686C24C4B6C}"/>
              </a:ext>
            </a:extLst>
          </p:cNvPr>
          <p:cNvSpPr>
            <a:spLocks noGrp="1"/>
          </p:cNvSpPr>
          <p:nvPr>
            <p:ph idx="1"/>
          </p:nvPr>
        </p:nvSpPr>
        <p:spPr>
          <a:xfrm>
            <a:off x="914910" y="972423"/>
            <a:ext cx="9905998" cy="3124201"/>
          </a:xfrm>
        </p:spPr>
        <p:txBody>
          <a:bodyPr/>
          <a:lstStyle/>
          <a:p>
            <a:pPr algn="just"/>
            <a:r>
              <a:rPr lang="pt-BR" dirty="0">
                <a:latin typeface="Arial Rounded MT Bold" panose="020F0704030504030204" pitchFamily="34" charset="0"/>
              </a:rPr>
              <a:t>A internet surgiu a partir de pesquisas militares no auge da Guerra Fria. Neste contexto, em que os dois blocos ideológicos e politicamente antagônicos exerciam enorme controle e influência no mundo, qualquer mecanismo, qualquer inovação, qualquer ferramenta nova poderia contribuir nessa disputa liderada pela União Soviética e pelos Estados Unidos: as duas superpotências compreendiam a eficácia e a necessidade absoluta dos meios de comunicação.</a:t>
            </a:r>
          </a:p>
        </p:txBody>
      </p:sp>
    </p:spTree>
    <p:extLst>
      <p:ext uri="{BB962C8B-B14F-4D97-AF65-F5344CB8AC3E}">
        <p14:creationId xmlns:p14="http://schemas.microsoft.com/office/powerpoint/2010/main" val="339474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2F857-B11E-4FDA-8D84-443A2F4BB10C}"/>
              </a:ext>
            </a:extLst>
          </p:cNvPr>
          <p:cNvSpPr>
            <a:spLocks noGrp="1"/>
          </p:cNvSpPr>
          <p:nvPr>
            <p:ph type="title"/>
          </p:nvPr>
        </p:nvSpPr>
        <p:spPr/>
        <p:txBody>
          <a:bodyPr/>
          <a:lstStyle/>
          <a:p>
            <a:r>
              <a:rPr lang="pt-BR" dirty="0"/>
              <a:t>CYCLADES</a:t>
            </a:r>
          </a:p>
        </p:txBody>
      </p:sp>
      <p:sp>
        <p:nvSpPr>
          <p:cNvPr id="3" name="Espaço Reservado para Conteúdo 2">
            <a:extLst>
              <a:ext uri="{FF2B5EF4-FFF2-40B4-BE49-F238E27FC236}">
                <a16:creationId xmlns:a16="http://schemas.microsoft.com/office/drawing/2014/main" id="{792846F3-E683-4C34-9747-6BA3FD210FAF}"/>
              </a:ext>
            </a:extLst>
          </p:cNvPr>
          <p:cNvSpPr>
            <a:spLocks noGrp="1"/>
          </p:cNvSpPr>
          <p:nvPr>
            <p:ph idx="1"/>
          </p:nvPr>
        </p:nvSpPr>
        <p:spPr>
          <a:xfrm>
            <a:off x="1141412" y="1853967"/>
            <a:ext cx="9999167" cy="3937233"/>
          </a:xfrm>
        </p:spPr>
        <p:txBody>
          <a:bodyPr/>
          <a:lstStyle/>
          <a:p>
            <a:pPr algn="just"/>
            <a:r>
              <a:rPr lang="pt-BR" dirty="0">
                <a:latin typeface="Arial Rounded MT Bold" panose="020F0704030504030204" pitchFamily="34" charset="0"/>
              </a:rPr>
              <a:t>A rede de troca de pacotes CYCLADES foi uma rede de pesquisa francesa feita e dirigida por Louis </a:t>
            </a:r>
            <a:r>
              <a:rPr lang="pt-BR" dirty="0" err="1">
                <a:latin typeface="Arial Rounded MT Bold" panose="020F0704030504030204" pitchFamily="34" charset="0"/>
              </a:rPr>
              <a:t>Pouzin</a:t>
            </a:r>
            <a:r>
              <a:rPr lang="pt-BR" dirty="0">
                <a:latin typeface="Arial Rounded MT Bold" panose="020F0704030504030204" pitchFamily="34" charset="0"/>
              </a:rPr>
              <a:t>. Demonstrada pela primeira vez em 1973, foi desenvolvida para explorar alternativas para o design ARPANET inicial e para dar suporte a pesquisas de rede em geral. Foi a primeira rede a fazer dos hospedeiros responsáveis pelo transporte confiável de dados, ao invés da própria rede, usando datagramas não-confiáveis e mecanismos de protocolo fim a fim associados.</a:t>
            </a:r>
          </a:p>
        </p:txBody>
      </p:sp>
    </p:spTree>
    <p:extLst>
      <p:ext uri="{BB962C8B-B14F-4D97-AF65-F5344CB8AC3E}">
        <p14:creationId xmlns:p14="http://schemas.microsoft.com/office/powerpoint/2010/main" val="252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01E2-9228-4551-9CBD-A3DB158C528C}"/>
              </a:ext>
            </a:extLst>
          </p:cNvPr>
          <p:cNvSpPr>
            <a:spLocks noGrp="1"/>
          </p:cNvSpPr>
          <p:nvPr>
            <p:ph type="title"/>
          </p:nvPr>
        </p:nvSpPr>
        <p:spPr/>
        <p:txBody>
          <a:bodyPr/>
          <a:lstStyle/>
          <a:p>
            <a:r>
              <a:rPr lang="pt-BR" dirty="0"/>
              <a:t>UUCP e </a:t>
            </a:r>
            <a:r>
              <a:rPr lang="pt-BR" dirty="0" err="1"/>
              <a:t>Usenet</a:t>
            </a:r>
            <a:endParaRPr lang="pt-BR" dirty="0"/>
          </a:p>
        </p:txBody>
      </p:sp>
      <p:sp>
        <p:nvSpPr>
          <p:cNvPr id="3" name="Espaço Reservado para Conteúdo 2">
            <a:extLst>
              <a:ext uri="{FF2B5EF4-FFF2-40B4-BE49-F238E27FC236}">
                <a16:creationId xmlns:a16="http://schemas.microsoft.com/office/drawing/2014/main" id="{4BDEBFEF-DD0B-46AA-AA7D-4E20E77B5158}"/>
              </a:ext>
            </a:extLst>
          </p:cNvPr>
          <p:cNvSpPr>
            <a:spLocks noGrp="1"/>
          </p:cNvSpPr>
          <p:nvPr>
            <p:ph idx="1"/>
          </p:nvPr>
        </p:nvSpPr>
        <p:spPr>
          <a:xfrm>
            <a:off x="1141413" y="2348917"/>
            <a:ext cx="9905998" cy="3442283"/>
          </a:xfrm>
        </p:spPr>
        <p:txBody>
          <a:bodyPr>
            <a:normAutofit fontScale="92500" lnSpcReduction="20000"/>
          </a:bodyPr>
          <a:lstStyle/>
          <a:p>
            <a:pPr algn="just"/>
            <a:r>
              <a:rPr lang="pt-BR" dirty="0">
                <a:latin typeface="Arial Rounded MT Bold" panose="020F0704030504030204" pitchFamily="34" charset="0"/>
              </a:rPr>
              <a:t>Em 1979, dois estudantes da Universidade de Duke, Tom </a:t>
            </a:r>
            <a:r>
              <a:rPr lang="pt-BR" dirty="0" err="1">
                <a:latin typeface="Arial Rounded MT Bold" panose="020F0704030504030204" pitchFamily="34" charset="0"/>
              </a:rPr>
              <a:t>Truscott</a:t>
            </a:r>
            <a:r>
              <a:rPr lang="pt-BR" dirty="0">
                <a:latin typeface="Arial Rounded MT Bold" panose="020F0704030504030204" pitchFamily="34" charset="0"/>
              </a:rPr>
              <a:t> e Jim Ellis, tiveram a ideia do uso de scripts simples de </a:t>
            </a:r>
            <a:r>
              <a:rPr lang="pt-BR" dirty="0" err="1">
                <a:latin typeface="Arial Rounded MT Bold" panose="020F0704030504030204" pitchFamily="34" charset="0"/>
              </a:rPr>
              <a:t>Bourne</a:t>
            </a:r>
            <a:r>
              <a:rPr lang="pt-BR" dirty="0">
                <a:latin typeface="Arial Rounded MT Bold" panose="020F0704030504030204" pitchFamily="34" charset="0"/>
              </a:rPr>
              <a:t> </a:t>
            </a:r>
            <a:r>
              <a:rPr lang="pt-BR" dirty="0" err="1">
                <a:latin typeface="Arial Rounded MT Bold" panose="020F0704030504030204" pitchFamily="34" charset="0"/>
              </a:rPr>
              <a:t>shell</a:t>
            </a:r>
            <a:r>
              <a:rPr lang="pt-BR" dirty="0">
                <a:latin typeface="Arial Rounded MT Bold" panose="020F0704030504030204" pitchFamily="34" charset="0"/>
              </a:rPr>
              <a:t> para a transferência de mensagens e noticias em uma conexão linha serial UUCP próximo a Universidade da Carolina do Norte em </a:t>
            </a:r>
            <a:r>
              <a:rPr lang="pt-BR" dirty="0" err="1">
                <a:latin typeface="Arial Rounded MT Bold" panose="020F0704030504030204" pitchFamily="34" charset="0"/>
              </a:rPr>
              <a:t>Chapel</a:t>
            </a:r>
            <a:r>
              <a:rPr lang="pt-BR" dirty="0">
                <a:latin typeface="Arial Rounded MT Bold" panose="020F0704030504030204" pitchFamily="34" charset="0"/>
              </a:rPr>
              <a:t> Hill. Após o lançamento público do software, o encaminhamento da malha de hospedeiros UUCP sobre noticias </a:t>
            </a:r>
            <a:r>
              <a:rPr lang="pt-BR" dirty="0" err="1">
                <a:latin typeface="Arial Rounded MT Bold" panose="020F0704030504030204" pitchFamily="34" charset="0"/>
              </a:rPr>
              <a:t>Usenet</a:t>
            </a:r>
            <a:r>
              <a:rPr lang="pt-BR" dirty="0">
                <a:latin typeface="Arial Rounded MT Bold" panose="020F0704030504030204" pitchFamily="34" charset="0"/>
              </a:rPr>
              <a:t> expandiu-se rapidamente. O </a:t>
            </a:r>
            <a:r>
              <a:rPr lang="pt-BR" dirty="0" err="1">
                <a:latin typeface="Arial Rounded MT Bold" panose="020F0704030504030204" pitchFamily="34" charset="0"/>
              </a:rPr>
              <a:t>UUCPnet</a:t>
            </a:r>
            <a:r>
              <a:rPr lang="pt-BR" dirty="0">
                <a:latin typeface="Arial Rounded MT Bold" panose="020F0704030504030204" pitchFamily="34" charset="0"/>
              </a:rPr>
              <a:t>, como viria a ser nomeado, também criou gateways e ligações entre </a:t>
            </a:r>
            <a:r>
              <a:rPr lang="pt-BR" dirty="0" err="1">
                <a:latin typeface="Arial Rounded MT Bold" panose="020F0704030504030204" pitchFamily="34" charset="0"/>
              </a:rPr>
              <a:t>FidoNet</a:t>
            </a:r>
            <a:r>
              <a:rPr lang="pt-BR" dirty="0">
                <a:latin typeface="Arial Rounded MT Bold" panose="020F0704030504030204" pitchFamily="34" charset="0"/>
              </a:rPr>
              <a:t> e hospedeiros BBS dial-up. As redes UUCP espalharam-se rapidamente devido aos custos mais reduzidos, capacidade de usar linhas alugadas existentes, links X.25 ou até mesmo conexões ARPANET, e a falta de políticas de uso estrito (organizações comerciais que pode fornecer correções de bugs) em comparação com as redes depois como </a:t>
            </a:r>
            <a:r>
              <a:rPr lang="pt-BR" dirty="0" err="1">
                <a:latin typeface="Arial Rounded MT Bold" panose="020F0704030504030204" pitchFamily="34" charset="0"/>
              </a:rPr>
              <a:t>CSnet</a:t>
            </a:r>
            <a:r>
              <a:rPr lang="pt-BR" dirty="0">
                <a:latin typeface="Arial Rounded MT Bold" panose="020F0704030504030204" pitchFamily="34" charset="0"/>
              </a:rPr>
              <a:t> e </a:t>
            </a:r>
            <a:r>
              <a:rPr lang="pt-BR" dirty="0" err="1">
                <a:latin typeface="Arial Rounded MT Bold" panose="020F0704030504030204" pitchFamily="34" charset="0"/>
              </a:rPr>
              <a:t>Bitnet</a:t>
            </a:r>
            <a:r>
              <a:rPr lang="pt-BR" dirty="0">
                <a:latin typeface="Arial Rounded MT Bold" panose="020F0704030504030204" pitchFamily="34" charset="0"/>
              </a:rPr>
              <a:t>. Todas as suas conexões eram locais. Em 1981, o número de hospedeiros UUCP tinha crescido para 550, quase dobrando para 940 em 1984.</a:t>
            </a:r>
          </a:p>
        </p:txBody>
      </p:sp>
    </p:spTree>
    <p:extLst>
      <p:ext uri="{BB962C8B-B14F-4D97-AF65-F5344CB8AC3E}">
        <p14:creationId xmlns:p14="http://schemas.microsoft.com/office/powerpoint/2010/main" val="164700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AE60ADD-FCF9-40A4-A1AE-B0E76A30B04C}"/>
              </a:ext>
            </a:extLst>
          </p:cNvPr>
          <p:cNvSpPr>
            <a:spLocks noGrp="1"/>
          </p:cNvSpPr>
          <p:nvPr>
            <p:ph idx="1"/>
          </p:nvPr>
        </p:nvSpPr>
        <p:spPr>
          <a:xfrm>
            <a:off x="1015068" y="780177"/>
            <a:ext cx="10032343" cy="5011024"/>
          </a:xfrm>
        </p:spPr>
        <p:txBody>
          <a:bodyPr/>
          <a:lstStyle/>
          <a:p>
            <a:pPr algn="just"/>
            <a:r>
              <a:rPr lang="pt-BR" dirty="0">
                <a:latin typeface="Arial Rounded MT Bold" panose="020F0704030504030204" pitchFamily="34" charset="0"/>
              </a:rPr>
              <a:t>Rede </a:t>
            </a:r>
            <a:r>
              <a:rPr lang="pt-BR" dirty="0" err="1">
                <a:latin typeface="Arial Rounded MT Bold" panose="020F0704030504030204" pitchFamily="34" charset="0"/>
              </a:rPr>
              <a:t>Sublink</a:t>
            </a:r>
            <a:r>
              <a:rPr lang="pt-BR" dirty="0">
                <a:latin typeface="Arial Rounded MT Bold" panose="020F0704030504030204" pitchFamily="34" charset="0"/>
              </a:rPr>
              <a:t>, operando desde 1987 e oficialmente fundada na Itália em 1989, baseia a sua interconectividade sobre UUCP para a redistribuição eletrônica de mensagens de grupos de notícias em todo o seu nós italianos (cerca de 100 na época) de propriedade tanto de pessoas físicas e pequenas empresas. Rede </a:t>
            </a:r>
            <a:r>
              <a:rPr lang="pt-BR" dirty="0" err="1">
                <a:latin typeface="Arial Rounded MT Bold" panose="020F0704030504030204" pitchFamily="34" charset="0"/>
              </a:rPr>
              <a:t>Sublink</a:t>
            </a:r>
            <a:r>
              <a:rPr lang="pt-BR" dirty="0">
                <a:latin typeface="Arial Rounded MT Bold" panose="020F0704030504030204" pitchFamily="34" charset="0"/>
              </a:rPr>
              <a:t> representou possivelmente um dos primeiros exemplos da tecnologia de internet se tornando o progresso através da difusão popular.</a:t>
            </a:r>
          </a:p>
        </p:txBody>
      </p:sp>
    </p:spTree>
    <p:extLst>
      <p:ext uri="{BB962C8B-B14F-4D97-AF65-F5344CB8AC3E}">
        <p14:creationId xmlns:p14="http://schemas.microsoft.com/office/powerpoint/2010/main" val="132936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0F652-DEC0-4669-905E-0E92D6067516}"/>
              </a:ext>
            </a:extLst>
          </p:cNvPr>
          <p:cNvSpPr>
            <a:spLocks noGrp="1"/>
          </p:cNvSpPr>
          <p:nvPr>
            <p:ph type="title"/>
          </p:nvPr>
        </p:nvSpPr>
        <p:spPr/>
        <p:txBody>
          <a:bodyPr/>
          <a:lstStyle/>
          <a:p>
            <a:r>
              <a:rPr lang="pt-BR" dirty="0"/>
              <a:t>A Internet no Brasil e a RNP</a:t>
            </a:r>
          </a:p>
        </p:txBody>
      </p:sp>
      <p:sp>
        <p:nvSpPr>
          <p:cNvPr id="3" name="Espaço Reservado para Conteúdo 2">
            <a:extLst>
              <a:ext uri="{FF2B5EF4-FFF2-40B4-BE49-F238E27FC236}">
                <a16:creationId xmlns:a16="http://schemas.microsoft.com/office/drawing/2014/main" id="{2B12A4B8-1678-4668-844A-01AEE14AD55F}"/>
              </a:ext>
            </a:extLst>
          </p:cNvPr>
          <p:cNvSpPr>
            <a:spLocks noGrp="1"/>
          </p:cNvSpPr>
          <p:nvPr>
            <p:ph idx="1"/>
          </p:nvPr>
        </p:nvSpPr>
        <p:spPr>
          <a:xfrm>
            <a:off x="1141413" y="1866899"/>
            <a:ext cx="9905998" cy="3124201"/>
          </a:xfrm>
        </p:spPr>
        <p:txBody>
          <a:bodyPr/>
          <a:lstStyle/>
          <a:p>
            <a:pPr algn="just"/>
            <a:r>
              <a:rPr lang="pt-BR" dirty="0">
                <a:latin typeface="Arial Rounded MT Bold" panose="020F0704030504030204" pitchFamily="34" charset="0"/>
              </a:rPr>
              <a:t>No Brasil, os primeiros embriões de rede surgiram em 1988 e ligavam universidades do Brasil a instituições nos Estados Unidos. No mesmo ano, o </a:t>
            </a:r>
            <a:r>
              <a:rPr lang="pt-BR" dirty="0" err="1">
                <a:latin typeface="Arial Rounded MT Bold" panose="020F0704030504030204" pitchFamily="34" charset="0"/>
              </a:rPr>
              <a:t>Ibase</a:t>
            </a:r>
            <a:r>
              <a:rPr lang="pt-BR" dirty="0">
                <a:latin typeface="Arial Rounded MT Bold" panose="020F0704030504030204" pitchFamily="34" charset="0"/>
              </a:rPr>
              <a:t> começou a testar o </a:t>
            </a:r>
            <a:r>
              <a:rPr lang="pt-BR" dirty="0" err="1">
                <a:latin typeface="Arial Rounded MT Bold" panose="020F0704030504030204" pitchFamily="34" charset="0"/>
              </a:rPr>
              <a:t>Alternex</a:t>
            </a:r>
            <a:r>
              <a:rPr lang="pt-BR" dirty="0">
                <a:latin typeface="Arial Rounded MT Bold" panose="020F0704030504030204" pitchFamily="34" charset="0"/>
              </a:rPr>
              <a:t>, o primeiro serviço brasileiro de Internet </a:t>
            </a:r>
            <a:r>
              <a:rPr lang="pt-BR" dirty="0" err="1">
                <a:latin typeface="Arial Rounded MT Bold" panose="020F0704030504030204" pitchFamily="34" charset="0"/>
              </a:rPr>
              <a:t>não-acadêmica</a:t>
            </a:r>
            <a:r>
              <a:rPr lang="pt-BR" dirty="0">
                <a:latin typeface="Arial Rounded MT Bold" panose="020F0704030504030204" pitchFamily="34" charset="0"/>
              </a:rPr>
              <a:t> e não-governamental. Inicialmente o </a:t>
            </a:r>
            <a:r>
              <a:rPr lang="pt-BR" dirty="0" err="1">
                <a:latin typeface="Arial Rounded MT Bold" panose="020F0704030504030204" pitchFamily="34" charset="0"/>
              </a:rPr>
              <a:t>AlterNex</a:t>
            </a:r>
            <a:r>
              <a:rPr lang="pt-BR" dirty="0">
                <a:latin typeface="Arial Rounded MT Bold" panose="020F0704030504030204" pitchFamily="34" charset="0"/>
              </a:rPr>
              <a:t> era restrito aos membros do </a:t>
            </a:r>
            <a:r>
              <a:rPr lang="pt-BR" dirty="0" err="1">
                <a:latin typeface="Arial Rounded MT Bold" panose="020F0704030504030204" pitchFamily="34" charset="0"/>
              </a:rPr>
              <a:t>Ibase</a:t>
            </a:r>
            <a:r>
              <a:rPr lang="pt-BR" dirty="0">
                <a:latin typeface="Arial Rounded MT Bold" panose="020F0704030504030204" pitchFamily="34" charset="0"/>
              </a:rPr>
              <a:t> e associados e só em 1992 foi aberto ao público.</a:t>
            </a:r>
          </a:p>
        </p:txBody>
      </p:sp>
      <p:pic>
        <p:nvPicPr>
          <p:cNvPr id="4" name="Imagem 3">
            <a:extLst>
              <a:ext uri="{FF2B5EF4-FFF2-40B4-BE49-F238E27FC236}">
                <a16:creationId xmlns:a16="http://schemas.microsoft.com/office/drawing/2014/main" id="{7CEBB618-1A81-460C-A536-20869340D9FE}"/>
              </a:ext>
            </a:extLst>
          </p:cNvPr>
          <p:cNvPicPr>
            <a:picLocks noChangeAspect="1"/>
          </p:cNvPicPr>
          <p:nvPr/>
        </p:nvPicPr>
        <p:blipFill>
          <a:blip r:embed="rId2"/>
          <a:stretch>
            <a:fillRect/>
          </a:stretch>
        </p:blipFill>
        <p:spPr>
          <a:xfrm>
            <a:off x="8469194" y="730553"/>
            <a:ext cx="2956611" cy="1663093"/>
          </a:xfrm>
          <a:prstGeom prst="ellipse">
            <a:avLst/>
          </a:prstGeom>
          <a:ln>
            <a:noFill/>
          </a:ln>
          <a:effectLst>
            <a:softEdge rad="112500"/>
          </a:effectLst>
        </p:spPr>
      </p:pic>
    </p:spTree>
    <p:extLst>
      <p:ext uri="{BB962C8B-B14F-4D97-AF65-F5344CB8AC3E}">
        <p14:creationId xmlns:p14="http://schemas.microsoft.com/office/powerpoint/2010/main" val="11877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035B64-8E35-4490-9361-A35901FB7C08}"/>
              </a:ext>
            </a:extLst>
          </p:cNvPr>
          <p:cNvSpPr>
            <a:spLocks noGrp="1"/>
          </p:cNvSpPr>
          <p:nvPr>
            <p:ph idx="1"/>
          </p:nvPr>
        </p:nvSpPr>
        <p:spPr>
          <a:xfrm>
            <a:off x="872455" y="654341"/>
            <a:ext cx="10174956" cy="5136859"/>
          </a:xfrm>
        </p:spPr>
        <p:txBody>
          <a:bodyPr>
            <a:normAutofit lnSpcReduction="10000"/>
          </a:bodyPr>
          <a:lstStyle/>
          <a:p>
            <a:pPr algn="just"/>
            <a:r>
              <a:rPr lang="pt-BR" dirty="0">
                <a:latin typeface="Arial Rounded MT Bold" panose="020F0704030504030204" pitchFamily="34" charset="0"/>
              </a:rPr>
              <a:t>Em 1989, o Ministério da Ciência e Tecnologia lança um projeto pioneiro, a Rede Nacional de Ensino e Pesquisa (RNP). Existente ainda hoje, a RNP é uma organização de interesse público cuja principal missão é operar uma rede acadêmica de alcance nacional. Quando foi lançada, a organização tinha o objetivo de capacitar recursos humanos de alta tecnologia e difundir a tecnologia Internet através da implantação do primeiro </a:t>
            </a:r>
            <a:r>
              <a:rPr lang="pt-BR" dirty="0" err="1">
                <a:latin typeface="Arial Rounded MT Bold" panose="020F0704030504030204" pitchFamily="34" charset="0"/>
              </a:rPr>
              <a:t>backbone</a:t>
            </a:r>
            <a:r>
              <a:rPr lang="pt-BR" dirty="0">
                <a:latin typeface="Arial Rounded MT Bold" panose="020F0704030504030204" pitchFamily="34" charset="0"/>
              </a:rPr>
              <a:t> nacional.</a:t>
            </a:r>
          </a:p>
          <a:p>
            <a:pPr algn="just"/>
            <a:endParaRPr lang="pt-BR" dirty="0">
              <a:latin typeface="Arial Rounded MT Bold" panose="020F0704030504030204" pitchFamily="34" charset="0"/>
            </a:endParaRPr>
          </a:p>
          <a:p>
            <a:pPr algn="just"/>
            <a:r>
              <a:rPr lang="pt-BR" dirty="0">
                <a:latin typeface="Arial Rounded MT Bold" panose="020F0704030504030204" pitchFamily="34" charset="0"/>
              </a:rPr>
              <a:t>O </a:t>
            </a:r>
            <a:r>
              <a:rPr lang="pt-BR" dirty="0" err="1">
                <a:latin typeface="Arial Rounded MT Bold" panose="020F0704030504030204" pitchFamily="34" charset="0"/>
              </a:rPr>
              <a:t>backbone</a:t>
            </a:r>
            <a:r>
              <a:rPr lang="pt-BR" dirty="0">
                <a:latin typeface="Arial Rounded MT Bold" panose="020F0704030504030204" pitchFamily="34" charset="0"/>
              </a:rPr>
              <a:t> funciona como uma espinha dorsal, é a infraestrutura que conecta todos os pontos de uma rede. O primeiro </a:t>
            </a:r>
            <a:r>
              <a:rPr lang="pt-BR" dirty="0" err="1">
                <a:latin typeface="Arial Rounded MT Bold" panose="020F0704030504030204" pitchFamily="34" charset="0"/>
              </a:rPr>
              <a:t>backbone</a:t>
            </a:r>
            <a:r>
              <a:rPr lang="pt-BR" dirty="0">
                <a:latin typeface="Arial Rounded MT Bold" panose="020F0704030504030204" pitchFamily="34" charset="0"/>
              </a:rPr>
              <a:t> brasileiro foi inaugurado em 1991, destinado exclusivamente à comunidade acadêmica. Mais tarde, em 1995, o governo resolveu abrir o </a:t>
            </a:r>
            <a:r>
              <a:rPr lang="pt-BR" dirty="0" err="1">
                <a:latin typeface="Arial Rounded MT Bold" panose="020F0704030504030204" pitchFamily="34" charset="0"/>
              </a:rPr>
              <a:t>backbone</a:t>
            </a:r>
            <a:r>
              <a:rPr lang="pt-BR" dirty="0">
                <a:latin typeface="Arial Rounded MT Bold" panose="020F0704030504030204" pitchFamily="34" charset="0"/>
              </a:rPr>
              <a:t> e fornecer conectividade a provedores de acesso comerciais. A partir dessa decisão, surgiu uma discussão sobre o papel da RNP como uma rede estritamente acadêmica com acesso livre para acadêmicos e taxada para todos dos outros consumidores. Com o crescimento da Internet comercial, a RNP voltou novamente a atenção para a comunidade científica.</a:t>
            </a:r>
          </a:p>
        </p:txBody>
      </p:sp>
    </p:spTree>
    <p:extLst>
      <p:ext uri="{BB962C8B-B14F-4D97-AF65-F5344CB8AC3E}">
        <p14:creationId xmlns:p14="http://schemas.microsoft.com/office/powerpoint/2010/main" val="127289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BB79F61-EAA3-437E-8B29-7308249BB7AE}"/>
              </a:ext>
            </a:extLst>
          </p:cNvPr>
          <p:cNvSpPr>
            <a:spLocks noGrp="1"/>
          </p:cNvSpPr>
          <p:nvPr>
            <p:ph idx="1"/>
          </p:nvPr>
        </p:nvSpPr>
        <p:spPr>
          <a:xfrm>
            <a:off x="637563" y="167781"/>
            <a:ext cx="10409848" cy="5623420"/>
          </a:xfrm>
        </p:spPr>
        <p:txBody>
          <a:bodyPr>
            <a:normAutofit/>
          </a:bodyPr>
          <a:lstStyle/>
          <a:p>
            <a:pPr algn="just"/>
            <a:r>
              <a:rPr lang="pt-BR" dirty="0">
                <a:latin typeface="Arial Rounded MT Bold" panose="020F0704030504030204" pitchFamily="34" charset="0"/>
              </a:rPr>
              <a:t>A partir de 1997, iniciou-se uma nova fase na Internet brasileira. O aumento de acessos a rede e a necessidade de uma infraestrutura mais veloz e segura levou a investimentos em novas tecnologias. Entretanto, devido a carência de uma infraestrutura de fibra óptica que cobrisse todo o território nacional, primeiramente, optou-se pela criação de redes locais de alta velocidade, aproveitando a estrutura de algumas regiões metropolitanas. Como parte desses investimentos, em 2000, foi implantado o </a:t>
            </a:r>
            <a:r>
              <a:rPr lang="pt-BR" dirty="0" err="1">
                <a:latin typeface="Arial Rounded MT Bold" panose="020F0704030504030204" pitchFamily="34" charset="0"/>
              </a:rPr>
              <a:t>backbone</a:t>
            </a:r>
            <a:r>
              <a:rPr lang="pt-BR" dirty="0">
                <a:latin typeface="Arial Rounded MT Bold" panose="020F0704030504030204" pitchFamily="34" charset="0"/>
              </a:rPr>
              <a:t> RNP2 com o objetivo de interligar todo o país em uma rede de alta tecnologia. Atualmente (2007), o RNP2 conecta os 26 estados brasileiros e interliga mais de 300 instituições de ensino superior e de pesquisa no país, como o INMETRO e suas sedes regionais.</a:t>
            </a:r>
          </a:p>
          <a:p>
            <a:pPr marL="0" indent="0">
              <a:buNone/>
            </a:pPr>
            <a:endParaRPr lang="pt-BR" dirty="0"/>
          </a:p>
        </p:txBody>
      </p:sp>
    </p:spTree>
    <p:extLst>
      <p:ext uri="{BB962C8B-B14F-4D97-AF65-F5344CB8AC3E}">
        <p14:creationId xmlns:p14="http://schemas.microsoft.com/office/powerpoint/2010/main" val="39585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8C1A03BD-B0D0-434E-AD7A-B7DD7C85FDC8}"/>
              </a:ext>
            </a:extLst>
          </p:cNvPr>
          <p:cNvSpPr>
            <a:spLocks noGrp="1"/>
          </p:cNvSpPr>
          <p:nvPr>
            <p:ph type="subTitle" idx="1"/>
          </p:nvPr>
        </p:nvSpPr>
        <p:spPr>
          <a:xfrm>
            <a:off x="1065402" y="822121"/>
            <a:ext cx="9361832" cy="4969079"/>
          </a:xfrm>
        </p:spPr>
        <p:txBody>
          <a:bodyPr/>
          <a:lstStyle/>
          <a:p>
            <a:pPr algn="just"/>
            <a:r>
              <a:rPr lang="pt-BR" dirty="0">
                <a:latin typeface="Arial Rounded MT Bold" panose="020F0704030504030204" pitchFamily="34" charset="0"/>
              </a:rPr>
              <a:t>A partir de 2005, a comunicação entre os point </a:t>
            </a:r>
            <a:r>
              <a:rPr lang="pt-BR" dirty="0" err="1">
                <a:latin typeface="Arial Rounded MT Bold" panose="020F0704030504030204" pitchFamily="34" charset="0"/>
              </a:rPr>
              <a:t>of</a:t>
            </a:r>
            <a:r>
              <a:rPr lang="pt-BR" dirty="0">
                <a:latin typeface="Arial Rounded MT Bold" panose="020F0704030504030204" pitchFamily="34" charset="0"/>
              </a:rPr>
              <a:t> </a:t>
            </a:r>
            <a:r>
              <a:rPr lang="pt-BR" dirty="0" err="1">
                <a:latin typeface="Arial Rounded MT Bold" panose="020F0704030504030204" pitchFamily="34" charset="0"/>
              </a:rPr>
              <a:t>presence</a:t>
            </a:r>
            <a:r>
              <a:rPr lang="pt-BR" dirty="0">
                <a:latin typeface="Arial Rounded MT Bold" panose="020F0704030504030204" pitchFamily="34" charset="0"/>
              </a:rPr>
              <a:t> (</a:t>
            </a:r>
            <a:r>
              <a:rPr lang="pt-BR" dirty="0" err="1">
                <a:latin typeface="Arial Rounded MT Bold" panose="020F0704030504030204" pitchFamily="34" charset="0"/>
              </a:rPr>
              <a:t>PoPs</a:t>
            </a:r>
            <a:r>
              <a:rPr lang="pt-BR" dirty="0">
                <a:latin typeface="Arial Rounded MT Bold" panose="020F0704030504030204" pitchFamily="34" charset="0"/>
              </a:rPr>
              <a:t>) da rede começou a ser ampliada com o uso de tecnologia óptica, o que elevou a capacidade de operação a 11 </a:t>
            </a:r>
            <a:r>
              <a:rPr lang="pt-BR" dirty="0" err="1">
                <a:latin typeface="Arial Rounded MT Bold" panose="020F0704030504030204" pitchFamily="34" charset="0"/>
              </a:rPr>
              <a:t>Gbit</a:t>
            </a:r>
            <a:r>
              <a:rPr lang="pt-BR" dirty="0">
                <a:latin typeface="Arial Rounded MT Bold" panose="020F0704030504030204" pitchFamily="34" charset="0"/>
              </a:rPr>
              <a:t>/s.</a:t>
            </a:r>
          </a:p>
          <a:p>
            <a:pPr algn="just"/>
            <a:endParaRPr lang="pt-BR" dirty="0">
              <a:latin typeface="Arial Rounded MT Bold" panose="020F0704030504030204" pitchFamily="34" charset="0"/>
            </a:endParaRPr>
          </a:p>
          <a:p>
            <a:pPr algn="just"/>
            <a:r>
              <a:rPr lang="pt-BR" dirty="0">
                <a:latin typeface="Arial Rounded MT Bold" panose="020F0704030504030204" pitchFamily="34" charset="0"/>
              </a:rPr>
              <a:t>A base instalada de computadores no Brasil atinge 40 milhões, de acordo com pesquisa (divulgada em 2007[13]) da Escola de Administração de Empresas de São Paulo da Fundação Getúlio Vargas. O número, que inclui computadores em empresas e residências, representa um crescimento de 25% sobre a base registrada no mesmo período do ano passado (2006).</a:t>
            </a:r>
          </a:p>
        </p:txBody>
      </p:sp>
    </p:spTree>
    <p:extLst>
      <p:ext uri="{BB962C8B-B14F-4D97-AF65-F5344CB8AC3E}">
        <p14:creationId xmlns:p14="http://schemas.microsoft.com/office/powerpoint/2010/main" val="290758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116FBBF-F3A3-4B19-AC85-B31C2BD07C08}"/>
              </a:ext>
            </a:extLst>
          </p:cNvPr>
          <p:cNvSpPr>
            <a:spLocks noGrp="1"/>
          </p:cNvSpPr>
          <p:nvPr>
            <p:ph idx="1"/>
          </p:nvPr>
        </p:nvSpPr>
        <p:spPr>
          <a:xfrm>
            <a:off x="528506" y="0"/>
            <a:ext cx="10317569" cy="4381851"/>
          </a:xfrm>
        </p:spPr>
        <p:txBody>
          <a:bodyPr>
            <a:normAutofit/>
          </a:bodyPr>
          <a:lstStyle/>
          <a:p>
            <a:r>
              <a:rPr lang="pt-BR" dirty="0">
                <a:latin typeface="Arial Rounded MT Bold" panose="020F0704030504030204" pitchFamily="34" charset="0"/>
              </a:rPr>
              <a:t>A Internet transformou muito a forma como nos comunicamos. De uma sociedade na qual os meios de comunicação de massas eram essencialmente controlados pelo Estado e por grandes empresas ou grupos empresariais, passamos a um ecossistema no qual qualquer pessoa com acesso à rede pode compartilhar suas opiniões, ideias e informações e chegar a diversos públicos sem a necessidade de nenhum intermediário. Se no rádio ou na TV temos uma situação em que poucos falam para muitos, na Internet somos muitos que podem comunicar-se com muitos. Por conta disso, alguns defendem que ela permite o surgimento de uma “cultura de participação”, na qual há poucas barreiras à expressão artística e à participação política e fortes incentivos à criação e à colaboração.</a:t>
            </a:r>
          </a:p>
        </p:txBody>
      </p:sp>
      <p:pic>
        <p:nvPicPr>
          <p:cNvPr id="4" name="Imagem 3">
            <a:extLst>
              <a:ext uri="{FF2B5EF4-FFF2-40B4-BE49-F238E27FC236}">
                <a16:creationId xmlns:a16="http://schemas.microsoft.com/office/drawing/2014/main" id="{BA4561DE-806F-47D3-8427-95008E6EC6A0}"/>
              </a:ext>
            </a:extLst>
          </p:cNvPr>
          <p:cNvPicPr>
            <a:picLocks noChangeAspect="1"/>
          </p:cNvPicPr>
          <p:nvPr/>
        </p:nvPicPr>
        <p:blipFill>
          <a:blip r:embed="rId2"/>
          <a:stretch>
            <a:fillRect/>
          </a:stretch>
        </p:blipFill>
        <p:spPr>
          <a:xfrm>
            <a:off x="7050247" y="3824854"/>
            <a:ext cx="4459448" cy="2508440"/>
          </a:xfrm>
          <a:prstGeom prst="rect">
            <a:avLst/>
          </a:prstGeom>
          <a:ln>
            <a:noFill/>
          </a:ln>
          <a:effectLst>
            <a:softEdge rad="112500"/>
          </a:effectLst>
        </p:spPr>
      </p:pic>
    </p:spTree>
    <p:extLst>
      <p:ext uri="{BB962C8B-B14F-4D97-AF65-F5344CB8AC3E}">
        <p14:creationId xmlns:p14="http://schemas.microsoft.com/office/powerpoint/2010/main" val="416456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5420071-DF0B-40D0-80FA-0353701BDBCC}"/>
              </a:ext>
            </a:extLst>
          </p:cNvPr>
          <p:cNvSpPr>
            <a:spLocks noGrp="1"/>
          </p:cNvSpPr>
          <p:nvPr>
            <p:ph idx="1"/>
          </p:nvPr>
        </p:nvSpPr>
        <p:spPr>
          <a:xfrm>
            <a:off x="922790" y="620785"/>
            <a:ext cx="10124622" cy="5170415"/>
          </a:xfrm>
        </p:spPr>
        <p:txBody>
          <a:bodyPr>
            <a:normAutofit/>
          </a:bodyPr>
          <a:lstStyle/>
          <a:p>
            <a:pPr algn="just"/>
            <a:r>
              <a:rPr lang="pt-BR" dirty="0">
                <a:latin typeface="Arial Rounded MT Bold" panose="020F0704030504030204" pitchFamily="34" charset="0"/>
              </a:rPr>
              <a:t>A facilidade com que hoje podemos encontrar e veicular informações, compartilhar fotos, áudios, vídeos e enviar mensagens de (quase) qualquer lugar com nossos telefones celulares parece confirmar a ideia de que não há limites para a participação nos espaços virtuais. Nossas mães e pais (por vezes até avós!), amigos de todas as partes do país ou do mundo, colegas de trabalho, ídolos e qualquer pessoa podem ser encontrados on-line. As distâncias físicas se reduzem a poucos cliques e as possibilidades de interação multiplicam-se ao infinito. Todos nós podemos ser artistas, jornalistas e aproveitar momentos de fama com os </a:t>
            </a:r>
            <a:r>
              <a:rPr lang="pt-BR" dirty="0" err="1">
                <a:latin typeface="Arial Rounded MT Bold" panose="020F0704030504030204" pitchFamily="34" charset="0"/>
              </a:rPr>
              <a:t>likes</a:t>
            </a:r>
            <a:r>
              <a:rPr lang="pt-BR" dirty="0">
                <a:latin typeface="Arial Rounded MT Bold" panose="020F0704030504030204" pitchFamily="34" charset="0"/>
              </a:rPr>
              <a:t> que recebemos de todas as partes. Além disso, podemos usar a rede para comprar produtos, conseguir trabalho e até encontrar um par perfeito, tudo sem qualquer tipo de intermediação: apenas pela nossa interação individual direta com outros indivíduos. Alguns chegaram a chamar esse fenômeno facilitado pela Internet de “desintermediação”.</a:t>
            </a:r>
          </a:p>
        </p:txBody>
      </p:sp>
    </p:spTree>
    <p:extLst>
      <p:ext uri="{BB962C8B-B14F-4D97-AF65-F5344CB8AC3E}">
        <p14:creationId xmlns:p14="http://schemas.microsoft.com/office/powerpoint/2010/main" val="280918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2557E5F-9E81-4513-8669-B17EC20F3EBE}"/>
              </a:ext>
            </a:extLst>
          </p:cNvPr>
          <p:cNvSpPr>
            <a:spLocks noGrp="1"/>
          </p:cNvSpPr>
          <p:nvPr>
            <p:ph idx="1"/>
          </p:nvPr>
        </p:nvSpPr>
        <p:spPr>
          <a:xfrm>
            <a:off x="939567" y="427839"/>
            <a:ext cx="4655890" cy="5363361"/>
          </a:xfrm>
        </p:spPr>
        <p:txBody>
          <a:bodyPr/>
          <a:lstStyle/>
          <a:p>
            <a:r>
              <a:rPr lang="pt-BR" dirty="0">
                <a:latin typeface="Arial Rounded MT Bold" panose="020F0704030504030204" pitchFamily="34" charset="0"/>
              </a:rPr>
              <a:t>Cabos submarinos são colocados no relevo oceânico, entre estações terrestres, para transmitir sinais de telecomunicações através de trechos de mar. Os primeiros cabos submarinos foram estabelecidos na década de 1850, para o tráfego de telegrafia</a:t>
            </a:r>
            <a:r>
              <a:rPr lang="pt-BR" dirty="0"/>
              <a:t>.</a:t>
            </a:r>
          </a:p>
        </p:txBody>
      </p:sp>
      <p:pic>
        <p:nvPicPr>
          <p:cNvPr id="4" name="Imagem 3">
            <a:extLst>
              <a:ext uri="{FF2B5EF4-FFF2-40B4-BE49-F238E27FC236}">
                <a16:creationId xmlns:a16="http://schemas.microsoft.com/office/drawing/2014/main" id="{7AAABC19-73CF-4EB8-BDC4-3DD3C3BC26E7}"/>
              </a:ext>
            </a:extLst>
          </p:cNvPr>
          <p:cNvPicPr>
            <a:picLocks noChangeAspect="1"/>
          </p:cNvPicPr>
          <p:nvPr/>
        </p:nvPicPr>
        <p:blipFill>
          <a:blip r:embed="rId2"/>
          <a:stretch>
            <a:fillRect/>
          </a:stretch>
        </p:blipFill>
        <p:spPr>
          <a:xfrm>
            <a:off x="6096000" y="1484850"/>
            <a:ext cx="4865218" cy="30581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909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29C3197-CEDD-43A1-922F-AF4CC9EDBEFF}"/>
              </a:ext>
            </a:extLst>
          </p:cNvPr>
          <p:cNvSpPr>
            <a:spLocks noGrp="1"/>
          </p:cNvSpPr>
          <p:nvPr>
            <p:ph idx="1"/>
          </p:nvPr>
        </p:nvSpPr>
        <p:spPr>
          <a:xfrm>
            <a:off x="1040235" y="880845"/>
            <a:ext cx="9889730" cy="4910356"/>
          </a:xfrm>
        </p:spPr>
        <p:txBody>
          <a:bodyPr>
            <a:normAutofit/>
          </a:bodyPr>
          <a:lstStyle/>
          <a:p>
            <a:pPr algn="just"/>
            <a:r>
              <a:rPr lang="pt-BR" dirty="0">
                <a:latin typeface="Arial Rounded MT Bold" panose="020F0704030504030204" pitchFamily="34" charset="0"/>
              </a:rPr>
              <a:t>Nessa perspectiva, o governo dos Estados Unidos temia um ataque russo às bases militares. Um ataque poderia trazer a público informações sigilosas, tornando os EUA vulneráveis. Então foi idealizado um modelo de troca e compartilhamento de informações que permitisse a descentralização das mesmas. Assim, se o Pentágono fosse atingido, as informações armazenadas ali não estariam perdidas. Era preciso, portanto, criar uma rede, a ARPANET, criada pela ARPA, sigla para </a:t>
            </a:r>
            <a:r>
              <a:rPr lang="pt-BR" dirty="0" err="1">
                <a:latin typeface="Arial Rounded MT Bold" panose="020F0704030504030204" pitchFamily="34" charset="0"/>
              </a:rPr>
              <a:t>Advanced</a:t>
            </a:r>
            <a:r>
              <a:rPr lang="pt-BR" dirty="0">
                <a:latin typeface="Arial Rounded MT Bold" panose="020F0704030504030204" pitchFamily="34" charset="0"/>
              </a:rPr>
              <a:t> </a:t>
            </a:r>
            <a:r>
              <a:rPr lang="pt-BR" dirty="0" err="1">
                <a:latin typeface="Arial Rounded MT Bold" panose="020F0704030504030204" pitchFamily="34" charset="0"/>
              </a:rPr>
              <a:t>Research</a:t>
            </a:r>
            <a:r>
              <a:rPr lang="pt-BR" dirty="0">
                <a:latin typeface="Arial Rounded MT Bold" panose="020F0704030504030204" pitchFamily="34" charset="0"/>
              </a:rPr>
              <a:t> </a:t>
            </a:r>
            <a:r>
              <a:rPr lang="pt-BR" dirty="0" err="1">
                <a:latin typeface="Arial Rounded MT Bold" panose="020F0704030504030204" pitchFamily="34" charset="0"/>
              </a:rPr>
              <a:t>Projects</a:t>
            </a:r>
            <a:r>
              <a:rPr lang="pt-BR" dirty="0">
                <a:latin typeface="Arial Rounded MT Bold" panose="020F0704030504030204" pitchFamily="34" charset="0"/>
              </a:rPr>
              <a:t> </a:t>
            </a:r>
            <a:r>
              <a:rPr lang="pt-BR" dirty="0" err="1">
                <a:latin typeface="Arial Rounded MT Bold" panose="020F0704030504030204" pitchFamily="34" charset="0"/>
              </a:rPr>
              <a:t>Agency</a:t>
            </a:r>
            <a:r>
              <a:rPr lang="pt-BR" dirty="0">
                <a:latin typeface="Arial Rounded MT Bold" panose="020F0704030504030204" pitchFamily="34" charset="0"/>
              </a:rPr>
              <a:t>. Em 1962, J. C. R. </a:t>
            </a:r>
            <a:r>
              <a:rPr lang="pt-BR" dirty="0" err="1">
                <a:latin typeface="Arial Rounded MT Bold" panose="020F0704030504030204" pitchFamily="34" charset="0"/>
              </a:rPr>
              <a:t>Licklider</a:t>
            </a:r>
            <a:r>
              <a:rPr lang="pt-BR" dirty="0">
                <a:latin typeface="Arial Rounded MT Bold" panose="020F0704030504030204" pitchFamily="34" charset="0"/>
              </a:rPr>
              <a:t>, do Instituto Tecnológico de Massachusetts (MIT), já falava em termos da criação de uma Rede Intergaláctica de Computadores (</a:t>
            </a:r>
            <a:r>
              <a:rPr lang="pt-BR" dirty="0" err="1">
                <a:latin typeface="Arial Rounded MT Bold" panose="020F0704030504030204" pitchFamily="34" charset="0"/>
              </a:rPr>
              <a:t>Intergalactic</a:t>
            </a:r>
            <a:r>
              <a:rPr lang="pt-BR" dirty="0">
                <a:latin typeface="Arial Rounded MT Bold" panose="020F0704030504030204" pitchFamily="34" charset="0"/>
              </a:rPr>
              <a:t> Computer Network, em inglês).</a:t>
            </a:r>
          </a:p>
        </p:txBody>
      </p:sp>
    </p:spTree>
    <p:extLst>
      <p:ext uri="{BB962C8B-B14F-4D97-AF65-F5344CB8AC3E}">
        <p14:creationId xmlns:p14="http://schemas.microsoft.com/office/powerpoint/2010/main" val="30912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C9B86-3160-4B58-8189-DC38080F19B6}"/>
              </a:ext>
            </a:extLst>
          </p:cNvPr>
          <p:cNvSpPr>
            <a:spLocks noGrp="1"/>
          </p:cNvSpPr>
          <p:nvPr>
            <p:ph type="title"/>
          </p:nvPr>
        </p:nvSpPr>
        <p:spPr>
          <a:xfrm>
            <a:off x="4974672" y="16877"/>
            <a:ext cx="5435176" cy="1905000"/>
          </a:xfrm>
        </p:spPr>
        <p:txBody>
          <a:bodyPr/>
          <a:lstStyle/>
          <a:p>
            <a:r>
              <a:rPr lang="pt-BR" dirty="0">
                <a:latin typeface="Arial Black" panose="020B0A04020102020204" pitchFamily="34" charset="0"/>
              </a:rPr>
              <a:t>FIM</a:t>
            </a:r>
            <a:r>
              <a:rPr lang="pt-BR" dirty="0"/>
              <a:t> </a:t>
            </a:r>
          </a:p>
        </p:txBody>
      </p:sp>
      <p:pic>
        <p:nvPicPr>
          <p:cNvPr id="4" name="Imagem 3">
            <a:extLst>
              <a:ext uri="{FF2B5EF4-FFF2-40B4-BE49-F238E27FC236}">
                <a16:creationId xmlns:a16="http://schemas.microsoft.com/office/drawing/2014/main" id="{4D9D7492-E989-4647-B32F-523EE3FD0485}"/>
              </a:ext>
            </a:extLst>
          </p:cNvPr>
          <p:cNvPicPr>
            <a:picLocks noChangeAspect="1"/>
          </p:cNvPicPr>
          <p:nvPr/>
        </p:nvPicPr>
        <p:blipFill>
          <a:blip r:embed="rId2"/>
          <a:stretch>
            <a:fillRect/>
          </a:stretch>
        </p:blipFill>
        <p:spPr>
          <a:xfrm>
            <a:off x="1543573" y="1903428"/>
            <a:ext cx="8375009" cy="424979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76076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700B895-5A36-4218-A4DA-1BF938CF89FA}"/>
              </a:ext>
            </a:extLst>
          </p:cNvPr>
          <p:cNvSpPr>
            <a:spLocks noGrp="1"/>
          </p:cNvSpPr>
          <p:nvPr>
            <p:ph idx="1"/>
          </p:nvPr>
        </p:nvSpPr>
        <p:spPr>
          <a:xfrm>
            <a:off x="1063116" y="536896"/>
            <a:ext cx="5032884" cy="5262694"/>
          </a:xfrm>
        </p:spPr>
        <p:txBody>
          <a:bodyPr/>
          <a:lstStyle/>
          <a:p>
            <a:pPr algn="just"/>
            <a:r>
              <a:rPr lang="pt-BR" dirty="0">
                <a:latin typeface="Arial Rounded MT Bold" panose="020F0704030504030204" pitchFamily="34" charset="0"/>
              </a:rPr>
              <a:t>A Internet também teve outros importantes atores que influenciaram o seu surgimento, dentre eles: professores universitários (como Ken King), estudantes (como </a:t>
            </a:r>
            <a:r>
              <a:rPr lang="pt-BR" dirty="0" err="1">
                <a:latin typeface="Arial Rounded MT Bold" panose="020F0704030504030204" pitchFamily="34" charset="0"/>
              </a:rPr>
              <a:t>Vint</a:t>
            </a:r>
            <a:r>
              <a:rPr lang="pt-BR" dirty="0">
                <a:latin typeface="Arial Rounded MT Bold" panose="020F0704030504030204" pitchFamily="34" charset="0"/>
              </a:rPr>
              <a:t> </a:t>
            </a:r>
            <a:r>
              <a:rPr lang="pt-BR" dirty="0" err="1">
                <a:latin typeface="Arial Rounded MT Bold" panose="020F0704030504030204" pitchFamily="34" charset="0"/>
              </a:rPr>
              <a:t>Cerf</a:t>
            </a:r>
            <a:r>
              <a:rPr lang="pt-BR" dirty="0">
                <a:latin typeface="Arial Rounded MT Bold" panose="020F0704030504030204" pitchFamily="34" charset="0"/>
              </a:rPr>
              <a:t>), empresas de tecnologia (como a IBM) e alguns políticos norte-americanos (como Al Gore); caindo-se, portanto, a tese que vigorava anteriormente que enfatizava somente a vertente militar da sua criação.</a:t>
            </a:r>
          </a:p>
        </p:txBody>
      </p:sp>
      <p:pic>
        <p:nvPicPr>
          <p:cNvPr id="4" name="Imagem 3">
            <a:extLst>
              <a:ext uri="{FF2B5EF4-FFF2-40B4-BE49-F238E27FC236}">
                <a16:creationId xmlns:a16="http://schemas.microsoft.com/office/drawing/2014/main" id="{56BFA8C8-E6E1-46ED-B595-C8A57A6578E7}"/>
              </a:ext>
            </a:extLst>
          </p:cNvPr>
          <p:cNvPicPr>
            <a:picLocks noChangeAspect="1"/>
          </p:cNvPicPr>
          <p:nvPr/>
        </p:nvPicPr>
        <p:blipFill>
          <a:blip r:embed="rId2"/>
          <a:stretch>
            <a:fillRect/>
          </a:stretch>
        </p:blipFill>
        <p:spPr>
          <a:xfrm>
            <a:off x="7158235" y="1937857"/>
            <a:ext cx="3675711" cy="20678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8544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621DE61-5B1F-4B7B-BDCB-9DB7CBF6E7E2}"/>
              </a:ext>
            </a:extLst>
          </p:cNvPr>
          <p:cNvSpPr>
            <a:spLocks noGrp="1"/>
          </p:cNvSpPr>
          <p:nvPr>
            <p:ph idx="1"/>
          </p:nvPr>
        </p:nvSpPr>
        <p:spPr>
          <a:xfrm>
            <a:off x="1074301" y="704674"/>
            <a:ext cx="5678837" cy="5321417"/>
          </a:xfrm>
        </p:spPr>
        <p:txBody>
          <a:bodyPr/>
          <a:lstStyle/>
          <a:p>
            <a:pPr algn="just"/>
            <a:r>
              <a:rPr lang="pt-BR" dirty="0">
                <a:latin typeface="Arial Rounded MT Bold" panose="020F0704030504030204" pitchFamily="34" charset="0"/>
              </a:rPr>
              <a:t>A ARPANET funcionava através de um sistema conhecido como chaveamento de pacotes, que é um sistema de transmissão de dados em rede de computadores no qual as informações são divididas em pequenos pacotes, que por sua vez contém trecho dos dados, o endereço do destinatário e informações que permitiam a remontagem da mensagem original. O ataque inimigo nunca aconteceu, mas o que o Departamento de Defesa dos Estados Unidos não sabia era que dava início ao maior fenômeno midiático do século 20', único meio de comunicação que em apenas 4 anos conseguiria atingir cerca de 50 milhões de pessoas.</a:t>
            </a:r>
          </a:p>
        </p:txBody>
      </p:sp>
      <p:pic>
        <p:nvPicPr>
          <p:cNvPr id="4" name="Imagem 3">
            <a:extLst>
              <a:ext uri="{FF2B5EF4-FFF2-40B4-BE49-F238E27FC236}">
                <a16:creationId xmlns:a16="http://schemas.microsoft.com/office/drawing/2014/main" id="{330AFCA3-750A-4EB0-8AD1-1A3C2D44E280}"/>
              </a:ext>
            </a:extLst>
          </p:cNvPr>
          <p:cNvPicPr>
            <a:picLocks noChangeAspect="1"/>
          </p:cNvPicPr>
          <p:nvPr/>
        </p:nvPicPr>
        <p:blipFill>
          <a:blip r:embed="rId2"/>
          <a:stretch>
            <a:fillRect/>
          </a:stretch>
        </p:blipFill>
        <p:spPr>
          <a:xfrm>
            <a:off x="7295320" y="1676522"/>
            <a:ext cx="4256321" cy="318813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9502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29B4F8-8E16-4D7B-A8E6-5B3F5C47A9B0}"/>
              </a:ext>
            </a:extLst>
          </p:cNvPr>
          <p:cNvSpPr>
            <a:spLocks noGrp="1"/>
          </p:cNvSpPr>
          <p:nvPr>
            <p:ph idx="1"/>
          </p:nvPr>
        </p:nvSpPr>
        <p:spPr>
          <a:xfrm>
            <a:off x="1133023" y="1208015"/>
            <a:ext cx="10133391" cy="4121791"/>
          </a:xfrm>
        </p:spPr>
        <p:txBody>
          <a:bodyPr/>
          <a:lstStyle/>
          <a:p>
            <a:pPr algn="just"/>
            <a:r>
              <a:rPr lang="pt-BR" dirty="0">
                <a:latin typeface="Arial Rounded MT Bold" panose="020F0704030504030204" pitchFamily="34" charset="0"/>
              </a:rPr>
              <a:t>Em 29 de Outubro de 1969 ocorreu a transmissão do que pode ser considerado o primeiro E-mail da história.[2] O texto desse primeiro e-mail seria "LOGIN", conforme desejava o Professor Leonard </a:t>
            </a:r>
            <a:r>
              <a:rPr lang="pt-BR" dirty="0" err="1">
                <a:latin typeface="Arial Rounded MT Bold" panose="020F0704030504030204" pitchFamily="34" charset="0"/>
              </a:rPr>
              <a:t>Kleinrock</a:t>
            </a:r>
            <a:r>
              <a:rPr lang="pt-BR" dirty="0">
                <a:latin typeface="Arial Rounded MT Bold" panose="020F0704030504030204" pitchFamily="34" charset="0"/>
              </a:rPr>
              <a:t> da Universidade da Califórnia em Los Angeles (UCLA), mas o computador no Stanford </a:t>
            </a:r>
            <a:r>
              <a:rPr lang="pt-BR" dirty="0" err="1">
                <a:latin typeface="Arial Rounded MT Bold" panose="020F0704030504030204" pitchFamily="34" charset="0"/>
              </a:rPr>
              <a:t>Research</a:t>
            </a:r>
            <a:r>
              <a:rPr lang="pt-BR" dirty="0">
                <a:latin typeface="Arial Rounded MT Bold" panose="020F0704030504030204" pitchFamily="34" charset="0"/>
              </a:rPr>
              <a:t> </a:t>
            </a:r>
            <a:r>
              <a:rPr lang="pt-BR" dirty="0" err="1">
                <a:latin typeface="Arial Rounded MT Bold" panose="020F0704030504030204" pitchFamily="34" charset="0"/>
              </a:rPr>
              <a:t>Institute</a:t>
            </a:r>
            <a:r>
              <a:rPr lang="pt-BR" dirty="0">
                <a:latin typeface="Arial Rounded MT Bold" panose="020F0704030504030204" pitchFamily="34" charset="0"/>
              </a:rPr>
              <a:t>, que recebia a mensagem, parou de funcionar após receber a letra "O".</a:t>
            </a:r>
          </a:p>
        </p:txBody>
      </p:sp>
    </p:spTree>
    <p:extLst>
      <p:ext uri="{BB962C8B-B14F-4D97-AF65-F5344CB8AC3E}">
        <p14:creationId xmlns:p14="http://schemas.microsoft.com/office/powerpoint/2010/main" val="25729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26F29BE-B2EB-44F8-864A-B686549AEF44}"/>
              </a:ext>
            </a:extLst>
          </p:cNvPr>
          <p:cNvSpPr>
            <a:spLocks noGrp="1"/>
          </p:cNvSpPr>
          <p:nvPr>
            <p:ph idx="1"/>
          </p:nvPr>
        </p:nvSpPr>
        <p:spPr>
          <a:xfrm>
            <a:off x="1143001" y="763399"/>
            <a:ext cx="9737520" cy="4415406"/>
          </a:xfrm>
        </p:spPr>
        <p:txBody>
          <a:bodyPr/>
          <a:lstStyle/>
          <a:p>
            <a:pPr algn="just"/>
            <a:r>
              <a:rPr lang="pt-BR" dirty="0">
                <a:latin typeface="Arial Rounded MT Bold" panose="020F0704030504030204" pitchFamily="34" charset="0"/>
              </a:rPr>
              <a:t>Já na década de 1970, a tensão entre URSS e EUA diminui. As duas potências entram definitivamente naquilo em que a história se encarregou de chamar de Coexistência Pacífica. Não havendo mais a iminência de um ataque imediato, o governo dos EUA permitiu que pesquisadores que desenvolvessem, nas suas respectivas universidades, estudos na área de defesa pudessem também entrar na ARPANET. Com isso, a ARPANET começou a ter dificuldades em administrar todo este sistema, devido ao grande e crescente número de localidades universitárias contidas nela.</a:t>
            </a:r>
          </a:p>
        </p:txBody>
      </p:sp>
    </p:spTree>
    <p:extLst>
      <p:ext uri="{BB962C8B-B14F-4D97-AF65-F5344CB8AC3E}">
        <p14:creationId xmlns:p14="http://schemas.microsoft.com/office/powerpoint/2010/main" val="3034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729ADF2-D089-4B25-9141-DC89A27DFCA8}"/>
              </a:ext>
            </a:extLst>
          </p:cNvPr>
          <p:cNvSpPr>
            <a:spLocks noGrp="1"/>
          </p:cNvSpPr>
          <p:nvPr>
            <p:ph idx="1"/>
          </p:nvPr>
        </p:nvSpPr>
        <p:spPr>
          <a:xfrm>
            <a:off x="998291" y="553673"/>
            <a:ext cx="9806730" cy="5237528"/>
          </a:xfrm>
        </p:spPr>
        <p:txBody>
          <a:bodyPr/>
          <a:lstStyle/>
          <a:p>
            <a:pPr algn="just"/>
            <a:r>
              <a:rPr lang="pt-BR" dirty="0">
                <a:latin typeface="Arial Rounded MT Bold" panose="020F0704030504030204" pitchFamily="34" charset="0"/>
              </a:rPr>
              <a:t>Dividiu-se então este sistema em dois grupos, a MILNET, que possuía as localidades militares e a nova ARPANET, que possuía as localidades não militares. O desenvolvimento da rede, nesse ambiente mais livre, pôde então acontecer. Não só os pesquisadores como também os alunos e os amigos dos alunos, tiveram acesso aos estudos já empreendidos e somaram esforços para aperfeiçoá-los. Houve uma época nos Estados Unidos em que sequer se cogitava a possibilidade de comprar computadores prontos, já que a diversão estava em montá-los.</a:t>
            </a:r>
          </a:p>
        </p:txBody>
      </p:sp>
    </p:spTree>
    <p:extLst>
      <p:ext uri="{BB962C8B-B14F-4D97-AF65-F5344CB8AC3E}">
        <p14:creationId xmlns:p14="http://schemas.microsoft.com/office/powerpoint/2010/main" val="422900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B9FCD7-52AE-43FC-BF9F-B153E5048516}"/>
              </a:ext>
            </a:extLst>
          </p:cNvPr>
          <p:cNvSpPr>
            <a:spLocks noGrp="1"/>
          </p:cNvSpPr>
          <p:nvPr>
            <p:ph idx="1"/>
          </p:nvPr>
        </p:nvSpPr>
        <p:spPr>
          <a:xfrm>
            <a:off x="940078" y="304799"/>
            <a:ext cx="9905998" cy="3124201"/>
          </a:xfrm>
        </p:spPr>
        <p:txBody>
          <a:bodyPr/>
          <a:lstStyle/>
          <a:p>
            <a:r>
              <a:rPr lang="pt-BR" dirty="0">
                <a:latin typeface="Arial Rounded MT Bold" panose="020F0704030504030204" pitchFamily="34" charset="0"/>
              </a:rPr>
              <a:t>A mesma lógica se deu com a Internet. Jovens da contracultura, ideologicamente engajados em uma utopia de difusão da informação, contribuíram decisivamente para a formação da Internet como hoje é conhecida. A tal ponto que o sociólogo espanhol e estudioso da rede Manuel </a:t>
            </a:r>
            <a:r>
              <a:rPr lang="pt-BR" dirty="0" err="1">
                <a:latin typeface="Arial Rounded MT Bold" panose="020F0704030504030204" pitchFamily="34" charset="0"/>
              </a:rPr>
              <a:t>Castells</a:t>
            </a:r>
            <a:r>
              <a:rPr lang="pt-BR" dirty="0">
                <a:latin typeface="Arial Rounded MT Bold" panose="020F0704030504030204" pitchFamily="34" charset="0"/>
              </a:rPr>
              <a:t> afirmou no livro A Galáxia da Internet (2003) que A Internet é, acima de tudo, uma criação cultural.</a:t>
            </a:r>
          </a:p>
        </p:txBody>
      </p:sp>
      <p:pic>
        <p:nvPicPr>
          <p:cNvPr id="4" name="Imagem 3">
            <a:extLst>
              <a:ext uri="{FF2B5EF4-FFF2-40B4-BE49-F238E27FC236}">
                <a16:creationId xmlns:a16="http://schemas.microsoft.com/office/drawing/2014/main" id="{8692F6DD-2618-4115-BA85-28C13D716DEC}"/>
              </a:ext>
            </a:extLst>
          </p:cNvPr>
          <p:cNvPicPr>
            <a:picLocks noChangeAspect="1"/>
          </p:cNvPicPr>
          <p:nvPr/>
        </p:nvPicPr>
        <p:blipFill>
          <a:blip r:embed="rId2"/>
          <a:stretch>
            <a:fillRect/>
          </a:stretch>
        </p:blipFill>
        <p:spPr>
          <a:xfrm>
            <a:off x="5743662" y="2884346"/>
            <a:ext cx="4306349" cy="335846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8909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ha">
  <a:themeElements>
    <a:clrScheme name="Malh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h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h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TM03457485[[fn=Malha]]</Template>
  <TotalTime>30</TotalTime>
  <Words>2989</Words>
  <Application>Microsoft Office PowerPoint</Application>
  <PresentationFormat>Widescreen</PresentationFormat>
  <Paragraphs>46</Paragraphs>
  <Slides>30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30</vt:i4>
      </vt:variant>
    </vt:vector>
  </HeadingPairs>
  <TitlesOfParts>
    <vt:vector size="36" baseType="lpstr">
      <vt:lpstr>Arial</vt:lpstr>
      <vt:lpstr>Arial Black</vt:lpstr>
      <vt:lpstr>Arial Rounded MT Bold</vt:lpstr>
      <vt:lpstr>Calibri</vt:lpstr>
      <vt:lpstr>Century Gothic</vt:lpstr>
      <vt:lpstr>Malha</vt:lpstr>
      <vt:lpstr>História da Internet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Arpanet</vt:lpstr>
      <vt:lpstr>Apresentação do PowerPoint</vt:lpstr>
      <vt:lpstr>NPL</vt:lpstr>
      <vt:lpstr>Merit Network</vt:lpstr>
      <vt:lpstr>TCP/IP</vt:lpstr>
      <vt:lpstr>Apresentação do PowerPoint</vt:lpstr>
      <vt:lpstr>Apresentação do PowerPoint</vt:lpstr>
      <vt:lpstr>CYCLADES</vt:lpstr>
      <vt:lpstr>UUCP e Usenet</vt:lpstr>
      <vt:lpstr>Apresentação do PowerPoint</vt:lpstr>
      <vt:lpstr>A Internet no Brasil e a RNP</vt:lpstr>
      <vt:lpstr>Apresentação do PowerPoint</vt:lpstr>
      <vt:lpstr>Apresentação do PowerPoint</vt:lpstr>
      <vt:lpstr>Apresentação do PowerPoint</vt:lpstr>
      <vt:lpstr>Apresentação do PowerPoint</vt:lpstr>
      <vt:lpstr>Apresentação do PowerPoint</vt:lpstr>
      <vt:lpstr>Apresentação do PowerPoint</vt:lpstr>
      <vt:lpstr>FIM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História da Internet</dc:title>
  <dc:creator>CAI</dc:creator>
  <cp:lastModifiedBy>CAI</cp:lastModifiedBy>
  <cp:revision>4</cp:revision>
  <dcterms:created xsi:type="dcterms:W3CDTF">2022-12-20T13:56:22Z</dcterms:created>
  <dcterms:modified xsi:type="dcterms:W3CDTF">2022-12-20T14:26:40Z</dcterms:modified>
</cp:coreProperties>
</file>